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575" r:id="rId2"/>
    <p:sldId id="2147469583" r:id="rId3"/>
    <p:sldId id="490" r:id="rId4"/>
    <p:sldId id="2147469584" r:id="rId5"/>
    <p:sldId id="2147469557" r:id="rId6"/>
    <p:sldId id="2147469585" r:id="rId7"/>
    <p:sldId id="257" r:id="rId8"/>
    <p:sldId id="2147469586" r:id="rId9"/>
    <p:sldId id="430" r:id="rId10"/>
    <p:sldId id="280" r:id="rId11"/>
    <p:sldId id="264" r:id="rId12"/>
    <p:sldId id="416" r:id="rId13"/>
    <p:sldId id="503" r:id="rId14"/>
    <p:sldId id="404" r:id="rId15"/>
    <p:sldId id="405" r:id="rId16"/>
    <p:sldId id="410" r:id="rId17"/>
    <p:sldId id="431" r:id="rId18"/>
    <p:sldId id="411" r:id="rId19"/>
    <p:sldId id="412" r:id="rId20"/>
    <p:sldId id="413" r:id="rId21"/>
    <p:sldId id="414" r:id="rId22"/>
    <p:sldId id="406" r:id="rId23"/>
    <p:sldId id="417" r:id="rId24"/>
    <p:sldId id="418" r:id="rId25"/>
    <p:sldId id="419" r:id="rId26"/>
    <p:sldId id="420" r:id="rId27"/>
    <p:sldId id="421" r:id="rId28"/>
    <p:sldId id="422" r:id="rId29"/>
    <p:sldId id="425" r:id="rId30"/>
    <p:sldId id="428" r:id="rId31"/>
    <p:sldId id="426" r:id="rId32"/>
    <p:sldId id="427" r:id="rId33"/>
    <p:sldId id="429" r:id="rId34"/>
    <p:sldId id="256" r:id="rId35"/>
    <p:sldId id="424" r:id="rId36"/>
    <p:sldId id="423" r:id="rId37"/>
    <p:sldId id="495" r:id="rId38"/>
    <p:sldId id="496" r:id="rId39"/>
    <p:sldId id="497" r:id="rId40"/>
    <p:sldId id="498" r:id="rId41"/>
    <p:sldId id="499" r:id="rId42"/>
    <p:sldId id="500" r:id="rId43"/>
    <p:sldId id="501" r:id="rId44"/>
    <p:sldId id="502" r:id="rId45"/>
    <p:sldId id="402" r:id="rId46"/>
    <p:sldId id="278" r:id="rId47"/>
  </p:sldIdLst>
  <p:sldSz cx="12192000" cy="6858000"/>
  <p:notesSz cx="6858000" cy="9144000"/>
  <p:defaultTextStyle>
    <a:defPPr>
      <a:defRPr lang="es-D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6B69"/>
    <a:srgbClr val="7C5EFD"/>
    <a:srgbClr val="FEB03E"/>
    <a:srgbClr val="7DFFF5"/>
    <a:srgbClr val="11CC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6400" autoAdjust="0"/>
  </p:normalViewPr>
  <p:slideViewPr>
    <p:cSldViewPr snapToGrid="0">
      <p:cViewPr varScale="1">
        <p:scale>
          <a:sx n="107" d="100"/>
          <a:sy n="107" d="100"/>
        </p:scale>
        <p:origin x="138" y="19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9ACBE-3E61-4849-A5F7-5E7769753EF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DO"/>
          </a:p>
        </p:txBody>
      </p:sp>
      <p:sp>
        <p:nvSpPr>
          <p:cNvPr id="3" name="Subtitle 2">
            <a:extLst>
              <a:ext uri="{FF2B5EF4-FFF2-40B4-BE49-F238E27FC236}">
                <a16:creationId xmlns:a16="http://schemas.microsoft.com/office/drawing/2014/main" id="{DA92ED96-88A1-4831-A310-C4AD1EBF1C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DO"/>
          </a:p>
        </p:txBody>
      </p:sp>
      <p:sp>
        <p:nvSpPr>
          <p:cNvPr id="4" name="Date Placeholder 3">
            <a:extLst>
              <a:ext uri="{FF2B5EF4-FFF2-40B4-BE49-F238E27FC236}">
                <a16:creationId xmlns:a16="http://schemas.microsoft.com/office/drawing/2014/main" id="{1DD3BC5A-472E-4D16-A079-0E8FB9EFF60A}"/>
              </a:ext>
            </a:extLst>
          </p:cNvPr>
          <p:cNvSpPr>
            <a:spLocks noGrp="1"/>
          </p:cNvSpPr>
          <p:nvPr>
            <p:ph type="dt" sz="half" idx="10"/>
          </p:nvPr>
        </p:nvSpPr>
        <p:spPr/>
        <p:txBody>
          <a:bodyPr/>
          <a:lstStyle/>
          <a:p>
            <a:fld id="{3B08E0F2-5681-4EA1-AEC2-691527E248FD}" type="datetimeFigureOut">
              <a:rPr lang="es-DO" smtClean="0"/>
              <a:t>4/4/2025</a:t>
            </a:fld>
            <a:endParaRPr lang="es-DO"/>
          </a:p>
        </p:txBody>
      </p:sp>
      <p:sp>
        <p:nvSpPr>
          <p:cNvPr id="5" name="Footer Placeholder 4">
            <a:extLst>
              <a:ext uri="{FF2B5EF4-FFF2-40B4-BE49-F238E27FC236}">
                <a16:creationId xmlns:a16="http://schemas.microsoft.com/office/drawing/2014/main" id="{D8234EA3-5D70-4411-AD1A-1DD606374543}"/>
              </a:ext>
            </a:extLst>
          </p:cNvPr>
          <p:cNvSpPr>
            <a:spLocks noGrp="1"/>
          </p:cNvSpPr>
          <p:nvPr>
            <p:ph type="ftr" sz="quarter" idx="11"/>
          </p:nvPr>
        </p:nvSpPr>
        <p:spPr/>
        <p:txBody>
          <a:bodyPr/>
          <a:lstStyle/>
          <a:p>
            <a:endParaRPr lang="es-DO"/>
          </a:p>
        </p:txBody>
      </p:sp>
      <p:sp>
        <p:nvSpPr>
          <p:cNvPr id="6" name="Slide Number Placeholder 5">
            <a:extLst>
              <a:ext uri="{FF2B5EF4-FFF2-40B4-BE49-F238E27FC236}">
                <a16:creationId xmlns:a16="http://schemas.microsoft.com/office/drawing/2014/main" id="{7B7683E4-7F32-4FB1-8624-58E987CE1714}"/>
              </a:ext>
            </a:extLst>
          </p:cNvPr>
          <p:cNvSpPr>
            <a:spLocks noGrp="1"/>
          </p:cNvSpPr>
          <p:nvPr>
            <p:ph type="sldNum" sz="quarter" idx="12"/>
          </p:nvPr>
        </p:nvSpPr>
        <p:spPr/>
        <p:txBody>
          <a:bodyPr/>
          <a:lstStyle/>
          <a:p>
            <a:fld id="{2DADF58B-AF66-4283-9936-4142560FBCCC}" type="slidenum">
              <a:rPr lang="es-DO" smtClean="0"/>
              <a:t>‹Nº›</a:t>
            </a:fld>
            <a:endParaRPr lang="es-DO"/>
          </a:p>
        </p:txBody>
      </p:sp>
    </p:spTree>
    <p:extLst>
      <p:ext uri="{BB962C8B-B14F-4D97-AF65-F5344CB8AC3E}">
        <p14:creationId xmlns:p14="http://schemas.microsoft.com/office/powerpoint/2010/main" val="5669370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A00A1-0537-4EE9-820E-4F28D44AD04F}"/>
              </a:ext>
            </a:extLst>
          </p:cNvPr>
          <p:cNvSpPr>
            <a:spLocks noGrp="1"/>
          </p:cNvSpPr>
          <p:nvPr>
            <p:ph type="title"/>
          </p:nvPr>
        </p:nvSpPr>
        <p:spPr/>
        <p:txBody>
          <a:bodyPr/>
          <a:lstStyle/>
          <a:p>
            <a:r>
              <a:rPr lang="en-US"/>
              <a:t>Click to edit Master title style</a:t>
            </a:r>
            <a:endParaRPr lang="es-DO"/>
          </a:p>
        </p:txBody>
      </p:sp>
      <p:sp>
        <p:nvSpPr>
          <p:cNvPr id="3" name="Vertical Text Placeholder 2">
            <a:extLst>
              <a:ext uri="{FF2B5EF4-FFF2-40B4-BE49-F238E27FC236}">
                <a16:creationId xmlns:a16="http://schemas.microsoft.com/office/drawing/2014/main" id="{2BB758FB-8D87-460F-B7F6-ABA122E032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4" name="Date Placeholder 3">
            <a:extLst>
              <a:ext uri="{FF2B5EF4-FFF2-40B4-BE49-F238E27FC236}">
                <a16:creationId xmlns:a16="http://schemas.microsoft.com/office/drawing/2014/main" id="{8D8003E4-AB04-4EED-93B8-3E74886E2BA3}"/>
              </a:ext>
            </a:extLst>
          </p:cNvPr>
          <p:cNvSpPr>
            <a:spLocks noGrp="1"/>
          </p:cNvSpPr>
          <p:nvPr>
            <p:ph type="dt" sz="half" idx="10"/>
          </p:nvPr>
        </p:nvSpPr>
        <p:spPr/>
        <p:txBody>
          <a:bodyPr/>
          <a:lstStyle/>
          <a:p>
            <a:fld id="{3B08E0F2-5681-4EA1-AEC2-691527E248FD}" type="datetimeFigureOut">
              <a:rPr lang="es-DO" smtClean="0"/>
              <a:t>4/4/2025</a:t>
            </a:fld>
            <a:endParaRPr lang="es-DO"/>
          </a:p>
        </p:txBody>
      </p:sp>
      <p:sp>
        <p:nvSpPr>
          <p:cNvPr id="5" name="Footer Placeholder 4">
            <a:extLst>
              <a:ext uri="{FF2B5EF4-FFF2-40B4-BE49-F238E27FC236}">
                <a16:creationId xmlns:a16="http://schemas.microsoft.com/office/drawing/2014/main" id="{1CDD9022-25D4-4B32-B8AF-985E7FFA5E50}"/>
              </a:ext>
            </a:extLst>
          </p:cNvPr>
          <p:cNvSpPr>
            <a:spLocks noGrp="1"/>
          </p:cNvSpPr>
          <p:nvPr>
            <p:ph type="ftr" sz="quarter" idx="11"/>
          </p:nvPr>
        </p:nvSpPr>
        <p:spPr/>
        <p:txBody>
          <a:bodyPr/>
          <a:lstStyle/>
          <a:p>
            <a:endParaRPr lang="es-DO"/>
          </a:p>
        </p:txBody>
      </p:sp>
      <p:sp>
        <p:nvSpPr>
          <p:cNvPr id="6" name="Slide Number Placeholder 5">
            <a:extLst>
              <a:ext uri="{FF2B5EF4-FFF2-40B4-BE49-F238E27FC236}">
                <a16:creationId xmlns:a16="http://schemas.microsoft.com/office/drawing/2014/main" id="{250875B9-0694-406F-A80A-4A5B40F94F25}"/>
              </a:ext>
            </a:extLst>
          </p:cNvPr>
          <p:cNvSpPr>
            <a:spLocks noGrp="1"/>
          </p:cNvSpPr>
          <p:nvPr>
            <p:ph type="sldNum" sz="quarter" idx="12"/>
          </p:nvPr>
        </p:nvSpPr>
        <p:spPr/>
        <p:txBody>
          <a:bodyPr/>
          <a:lstStyle/>
          <a:p>
            <a:fld id="{2DADF58B-AF66-4283-9936-4142560FBCCC}" type="slidenum">
              <a:rPr lang="es-DO" smtClean="0"/>
              <a:t>‹Nº›</a:t>
            </a:fld>
            <a:endParaRPr lang="es-DO"/>
          </a:p>
        </p:txBody>
      </p:sp>
    </p:spTree>
    <p:extLst>
      <p:ext uri="{BB962C8B-B14F-4D97-AF65-F5344CB8AC3E}">
        <p14:creationId xmlns:p14="http://schemas.microsoft.com/office/powerpoint/2010/main" val="2301240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1DF145-A2BD-4B53-B39E-94AF60877A2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DO"/>
          </a:p>
        </p:txBody>
      </p:sp>
      <p:sp>
        <p:nvSpPr>
          <p:cNvPr id="3" name="Vertical Text Placeholder 2">
            <a:extLst>
              <a:ext uri="{FF2B5EF4-FFF2-40B4-BE49-F238E27FC236}">
                <a16:creationId xmlns:a16="http://schemas.microsoft.com/office/drawing/2014/main" id="{7DFAF9EA-521C-4F51-92D5-6EABB66D9DF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4" name="Date Placeholder 3">
            <a:extLst>
              <a:ext uri="{FF2B5EF4-FFF2-40B4-BE49-F238E27FC236}">
                <a16:creationId xmlns:a16="http://schemas.microsoft.com/office/drawing/2014/main" id="{705CCB3A-D488-4A8B-A49F-874D59D79675}"/>
              </a:ext>
            </a:extLst>
          </p:cNvPr>
          <p:cNvSpPr>
            <a:spLocks noGrp="1"/>
          </p:cNvSpPr>
          <p:nvPr>
            <p:ph type="dt" sz="half" idx="10"/>
          </p:nvPr>
        </p:nvSpPr>
        <p:spPr/>
        <p:txBody>
          <a:bodyPr/>
          <a:lstStyle/>
          <a:p>
            <a:fld id="{3B08E0F2-5681-4EA1-AEC2-691527E248FD}" type="datetimeFigureOut">
              <a:rPr lang="es-DO" smtClean="0"/>
              <a:t>4/4/2025</a:t>
            </a:fld>
            <a:endParaRPr lang="es-DO"/>
          </a:p>
        </p:txBody>
      </p:sp>
      <p:sp>
        <p:nvSpPr>
          <p:cNvPr id="5" name="Footer Placeholder 4">
            <a:extLst>
              <a:ext uri="{FF2B5EF4-FFF2-40B4-BE49-F238E27FC236}">
                <a16:creationId xmlns:a16="http://schemas.microsoft.com/office/drawing/2014/main" id="{AEA74C83-F229-460E-A796-7046CDA6AFFF}"/>
              </a:ext>
            </a:extLst>
          </p:cNvPr>
          <p:cNvSpPr>
            <a:spLocks noGrp="1"/>
          </p:cNvSpPr>
          <p:nvPr>
            <p:ph type="ftr" sz="quarter" idx="11"/>
          </p:nvPr>
        </p:nvSpPr>
        <p:spPr/>
        <p:txBody>
          <a:bodyPr/>
          <a:lstStyle/>
          <a:p>
            <a:endParaRPr lang="es-DO"/>
          </a:p>
        </p:txBody>
      </p:sp>
      <p:sp>
        <p:nvSpPr>
          <p:cNvPr id="6" name="Slide Number Placeholder 5">
            <a:extLst>
              <a:ext uri="{FF2B5EF4-FFF2-40B4-BE49-F238E27FC236}">
                <a16:creationId xmlns:a16="http://schemas.microsoft.com/office/drawing/2014/main" id="{E96F99B9-D607-4956-809E-DDB687851D9A}"/>
              </a:ext>
            </a:extLst>
          </p:cNvPr>
          <p:cNvSpPr>
            <a:spLocks noGrp="1"/>
          </p:cNvSpPr>
          <p:nvPr>
            <p:ph type="sldNum" sz="quarter" idx="12"/>
          </p:nvPr>
        </p:nvSpPr>
        <p:spPr/>
        <p:txBody>
          <a:bodyPr/>
          <a:lstStyle/>
          <a:p>
            <a:fld id="{2DADF58B-AF66-4283-9936-4142560FBCCC}" type="slidenum">
              <a:rPr lang="es-DO" smtClean="0"/>
              <a:t>‹Nº›</a:t>
            </a:fld>
            <a:endParaRPr lang="es-DO"/>
          </a:p>
        </p:txBody>
      </p:sp>
    </p:spTree>
    <p:extLst>
      <p:ext uri="{BB962C8B-B14F-4D97-AF65-F5344CB8AC3E}">
        <p14:creationId xmlns:p14="http://schemas.microsoft.com/office/powerpoint/2010/main" val="277913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17DBF-B05D-469E-87C5-82BCEC71951C}"/>
              </a:ext>
            </a:extLst>
          </p:cNvPr>
          <p:cNvSpPr>
            <a:spLocks noGrp="1"/>
          </p:cNvSpPr>
          <p:nvPr>
            <p:ph type="title"/>
          </p:nvPr>
        </p:nvSpPr>
        <p:spPr/>
        <p:txBody>
          <a:bodyPr/>
          <a:lstStyle/>
          <a:p>
            <a:r>
              <a:rPr lang="en-US"/>
              <a:t>Click to edit Master title style</a:t>
            </a:r>
            <a:endParaRPr lang="es-DO"/>
          </a:p>
        </p:txBody>
      </p:sp>
      <p:sp>
        <p:nvSpPr>
          <p:cNvPr id="3" name="Content Placeholder 2">
            <a:extLst>
              <a:ext uri="{FF2B5EF4-FFF2-40B4-BE49-F238E27FC236}">
                <a16:creationId xmlns:a16="http://schemas.microsoft.com/office/drawing/2014/main" id="{40146743-E775-4BEA-A29F-607A2CDCB1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4" name="Date Placeholder 3">
            <a:extLst>
              <a:ext uri="{FF2B5EF4-FFF2-40B4-BE49-F238E27FC236}">
                <a16:creationId xmlns:a16="http://schemas.microsoft.com/office/drawing/2014/main" id="{E97735DA-CD3D-4DE8-9688-0F3CB913B76D}"/>
              </a:ext>
            </a:extLst>
          </p:cNvPr>
          <p:cNvSpPr>
            <a:spLocks noGrp="1"/>
          </p:cNvSpPr>
          <p:nvPr>
            <p:ph type="dt" sz="half" idx="10"/>
          </p:nvPr>
        </p:nvSpPr>
        <p:spPr/>
        <p:txBody>
          <a:bodyPr/>
          <a:lstStyle/>
          <a:p>
            <a:fld id="{3B08E0F2-5681-4EA1-AEC2-691527E248FD}" type="datetimeFigureOut">
              <a:rPr lang="es-DO" smtClean="0"/>
              <a:t>4/4/2025</a:t>
            </a:fld>
            <a:endParaRPr lang="es-DO"/>
          </a:p>
        </p:txBody>
      </p:sp>
      <p:sp>
        <p:nvSpPr>
          <p:cNvPr id="5" name="Footer Placeholder 4">
            <a:extLst>
              <a:ext uri="{FF2B5EF4-FFF2-40B4-BE49-F238E27FC236}">
                <a16:creationId xmlns:a16="http://schemas.microsoft.com/office/drawing/2014/main" id="{1433BD0E-7D66-4B4B-842B-8174A06DC2B8}"/>
              </a:ext>
            </a:extLst>
          </p:cNvPr>
          <p:cNvSpPr>
            <a:spLocks noGrp="1"/>
          </p:cNvSpPr>
          <p:nvPr>
            <p:ph type="ftr" sz="quarter" idx="11"/>
          </p:nvPr>
        </p:nvSpPr>
        <p:spPr/>
        <p:txBody>
          <a:bodyPr/>
          <a:lstStyle/>
          <a:p>
            <a:endParaRPr lang="es-DO"/>
          </a:p>
        </p:txBody>
      </p:sp>
      <p:sp>
        <p:nvSpPr>
          <p:cNvPr id="6" name="Slide Number Placeholder 5">
            <a:extLst>
              <a:ext uri="{FF2B5EF4-FFF2-40B4-BE49-F238E27FC236}">
                <a16:creationId xmlns:a16="http://schemas.microsoft.com/office/drawing/2014/main" id="{04C8D49A-FB35-4719-A90D-F9B7A55B0380}"/>
              </a:ext>
            </a:extLst>
          </p:cNvPr>
          <p:cNvSpPr>
            <a:spLocks noGrp="1"/>
          </p:cNvSpPr>
          <p:nvPr>
            <p:ph type="sldNum" sz="quarter" idx="12"/>
          </p:nvPr>
        </p:nvSpPr>
        <p:spPr/>
        <p:txBody>
          <a:bodyPr/>
          <a:lstStyle/>
          <a:p>
            <a:fld id="{2DADF58B-AF66-4283-9936-4142560FBCCC}" type="slidenum">
              <a:rPr lang="es-DO" smtClean="0"/>
              <a:t>‹Nº›</a:t>
            </a:fld>
            <a:endParaRPr lang="es-DO"/>
          </a:p>
        </p:txBody>
      </p:sp>
    </p:spTree>
    <p:extLst>
      <p:ext uri="{BB962C8B-B14F-4D97-AF65-F5344CB8AC3E}">
        <p14:creationId xmlns:p14="http://schemas.microsoft.com/office/powerpoint/2010/main" val="1491544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09633-BBC0-403A-9FAC-608DE2754B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DO"/>
          </a:p>
        </p:txBody>
      </p:sp>
      <p:sp>
        <p:nvSpPr>
          <p:cNvPr id="3" name="Text Placeholder 2">
            <a:extLst>
              <a:ext uri="{FF2B5EF4-FFF2-40B4-BE49-F238E27FC236}">
                <a16:creationId xmlns:a16="http://schemas.microsoft.com/office/drawing/2014/main" id="{0D3EFA5F-CBA1-456F-8C2E-5F1BB93142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202A27-16A5-431E-9093-22312A683601}"/>
              </a:ext>
            </a:extLst>
          </p:cNvPr>
          <p:cNvSpPr>
            <a:spLocks noGrp="1"/>
          </p:cNvSpPr>
          <p:nvPr>
            <p:ph type="dt" sz="half" idx="10"/>
          </p:nvPr>
        </p:nvSpPr>
        <p:spPr/>
        <p:txBody>
          <a:bodyPr/>
          <a:lstStyle/>
          <a:p>
            <a:fld id="{3B08E0F2-5681-4EA1-AEC2-691527E248FD}" type="datetimeFigureOut">
              <a:rPr lang="es-DO" smtClean="0"/>
              <a:t>4/4/2025</a:t>
            </a:fld>
            <a:endParaRPr lang="es-DO"/>
          </a:p>
        </p:txBody>
      </p:sp>
      <p:sp>
        <p:nvSpPr>
          <p:cNvPr id="5" name="Footer Placeholder 4">
            <a:extLst>
              <a:ext uri="{FF2B5EF4-FFF2-40B4-BE49-F238E27FC236}">
                <a16:creationId xmlns:a16="http://schemas.microsoft.com/office/drawing/2014/main" id="{2AC6A4EB-382D-49B3-8BFA-2CD48926AC35}"/>
              </a:ext>
            </a:extLst>
          </p:cNvPr>
          <p:cNvSpPr>
            <a:spLocks noGrp="1"/>
          </p:cNvSpPr>
          <p:nvPr>
            <p:ph type="ftr" sz="quarter" idx="11"/>
          </p:nvPr>
        </p:nvSpPr>
        <p:spPr/>
        <p:txBody>
          <a:bodyPr/>
          <a:lstStyle/>
          <a:p>
            <a:endParaRPr lang="es-DO"/>
          </a:p>
        </p:txBody>
      </p:sp>
      <p:sp>
        <p:nvSpPr>
          <p:cNvPr id="6" name="Slide Number Placeholder 5">
            <a:extLst>
              <a:ext uri="{FF2B5EF4-FFF2-40B4-BE49-F238E27FC236}">
                <a16:creationId xmlns:a16="http://schemas.microsoft.com/office/drawing/2014/main" id="{80E61075-3FA5-494F-91A0-89D100003C26}"/>
              </a:ext>
            </a:extLst>
          </p:cNvPr>
          <p:cNvSpPr>
            <a:spLocks noGrp="1"/>
          </p:cNvSpPr>
          <p:nvPr>
            <p:ph type="sldNum" sz="quarter" idx="12"/>
          </p:nvPr>
        </p:nvSpPr>
        <p:spPr/>
        <p:txBody>
          <a:bodyPr/>
          <a:lstStyle/>
          <a:p>
            <a:fld id="{2DADF58B-AF66-4283-9936-4142560FBCCC}" type="slidenum">
              <a:rPr lang="es-DO" smtClean="0"/>
              <a:t>‹Nº›</a:t>
            </a:fld>
            <a:endParaRPr lang="es-DO"/>
          </a:p>
        </p:txBody>
      </p:sp>
    </p:spTree>
    <p:extLst>
      <p:ext uri="{BB962C8B-B14F-4D97-AF65-F5344CB8AC3E}">
        <p14:creationId xmlns:p14="http://schemas.microsoft.com/office/powerpoint/2010/main" val="1589552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B88A3-D98B-47D3-A3BE-D034CBB79AC5}"/>
              </a:ext>
            </a:extLst>
          </p:cNvPr>
          <p:cNvSpPr>
            <a:spLocks noGrp="1"/>
          </p:cNvSpPr>
          <p:nvPr>
            <p:ph type="title"/>
          </p:nvPr>
        </p:nvSpPr>
        <p:spPr/>
        <p:txBody>
          <a:bodyPr/>
          <a:lstStyle/>
          <a:p>
            <a:r>
              <a:rPr lang="en-US"/>
              <a:t>Click to edit Master title style</a:t>
            </a:r>
            <a:endParaRPr lang="es-DO"/>
          </a:p>
        </p:txBody>
      </p:sp>
      <p:sp>
        <p:nvSpPr>
          <p:cNvPr id="3" name="Content Placeholder 2">
            <a:extLst>
              <a:ext uri="{FF2B5EF4-FFF2-40B4-BE49-F238E27FC236}">
                <a16:creationId xmlns:a16="http://schemas.microsoft.com/office/drawing/2014/main" id="{4C9AAE55-21C1-4A8C-901A-C671FC4F26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4" name="Content Placeholder 3">
            <a:extLst>
              <a:ext uri="{FF2B5EF4-FFF2-40B4-BE49-F238E27FC236}">
                <a16:creationId xmlns:a16="http://schemas.microsoft.com/office/drawing/2014/main" id="{0A0F6ACD-D0FF-4415-B389-886D767F61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5" name="Date Placeholder 4">
            <a:extLst>
              <a:ext uri="{FF2B5EF4-FFF2-40B4-BE49-F238E27FC236}">
                <a16:creationId xmlns:a16="http://schemas.microsoft.com/office/drawing/2014/main" id="{27158D7A-09C7-40B1-87D5-12015078922A}"/>
              </a:ext>
            </a:extLst>
          </p:cNvPr>
          <p:cNvSpPr>
            <a:spLocks noGrp="1"/>
          </p:cNvSpPr>
          <p:nvPr>
            <p:ph type="dt" sz="half" idx="10"/>
          </p:nvPr>
        </p:nvSpPr>
        <p:spPr/>
        <p:txBody>
          <a:bodyPr/>
          <a:lstStyle/>
          <a:p>
            <a:fld id="{3B08E0F2-5681-4EA1-AEC2-691527E248FD}" type="datetimeFigureOut">
              <a:rPr lang="es-DO" smtClean="0"/>
              <a:t>4/4/2025</a:t>
            </a:fld>
            <a:endParaRPr lang="es-DO"/>
          </a:p>
        </p:txBody>
      </p:sp>
      <p:sp>
        <p:nvSpPr>
          <p:cNvPr id="6" name="Footer Placeholder 5">
            <a:extLst>
              <a:ext uri="{FF2B5EF4-FFF2-40B4-BE49-F238E27FC236}">
                <a16:creationId xmlns:a16="http://schemas.microsoft.com/office/drawing/2014/main" id="{39BD9AF6-FBCE-4B7F-8D54-E09B1E178753}"/>
              </a:ext>
            </a:extLst>
          </p:cNvPr>
          <p:cNvSpPr>
            <a:spLocks noGrp="1"/>
          </p:cNvSpPr>
          <p:nvPr>
            <p:ph type="ftr" sz="quarter" idx="11"/>
          </p:nvPr>
        </p:nvSpPr>
        <p:spPr/>
        <p:txBody>
          <a:bodyPr/>
          <a:lstStyle/>
          <a:p>
            <a:endParaRPr lang="es-DO"/>
          </a:p>
        </p:txBody>
      </p:sp>
      <p:sp>
        <p:nvSpPr>
          <p:cNvPr id="7" name="Slide Number Placeholder 6">
            <a:extLst>
              <a:ext uri="{FF2B5EF4-FFF2-40B4-BE49-F238E27FC236}">
                <a16:creationId xmlns:a16="http://schemas.microsoft.com/office/drawing/2014/main" id="{EC55674A-FF11-43DE-BA64-E7A690E25CFF}"/>
              </a:ext>
            </a:extLst>
          </p:cNvPr>
          <p:cNvSpPr>
            <a:spLocks noGrp="1"/>
          </p:cNvSpPr>
          <p:nvPr>
            <p:ph type="sldNum" sz="quarter" idx="12"/>
          </p:nvPr>
        </p:nvSpPr>
        <p:spPr/>
        <p:txBody>
          <a:bodyPr/>
          <a:lstStyle/>
          <a:p>
            <a:fld id="{2DADF58B-AF66-4283-9936-4142560FBCCC}" type="slidenum">
              <a:rPr lang="es-DO" smtClean="0"/>
              <a:t>‹Nº›</a:t>
            </a:fld>
            <a:endParaRPr lang="es-DO"/>
          </a:p>
        </p:txBody>
      </p:sp>
    </p:spTree>
    <p:extLst>
      <p:ext uri="{BB962C8B-B14F-4D97-AF65-F5344CB8AC3E}">
        <p14:creationId xmlns:p14="http://schemas.microsoft.com/office/powerpoint/2010/main" val="585116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23812-10DC-4143-BB8F-86BF6EF5B04A}"/>
              </a:ext>
            </a:extLst>
          </p:cNvPr>
          <p:cNvSpPr>
            <a:spLocks noGrp="1"/>
          </p:cNvSpPr>
          <p:nvPr>
            <p:ph type="title"/>
          </p:nvPr>
        </p:nvSpPr>
        <p:spPr>
          <a:xfrm>
            <a:off x="839788" y="365125"/>
            <a:ext cx="10515600" cy="1325563"/>
          </a:xfrm>
        </p:spPr>
        <p:txBody>
          <a:bodyPr/>
          <a:lstStyle/>
          <a:p>
            <a:r>
              <a:rPr lang="en-US"/>
              <a:t>Click to edit Master title style</a:t>
            </a:r>
            <a:endParaRPr lang="es-DO"/>
          </a:p>
        </p:txBody>
      </p:sp>
      <p:sp>
        <p:nvSpPr>
          <p:cNvPr id="3" name="Text Placeholder 2">
            <a:extLst>
              <a:ext uri="{FF2B5EF4-FFF2-40B4-BE49-F238E27FC236}">
                <a16:creationId xmlns:a16="http://schemas.microsoft.com/office/drawing/2014/main" id="{D080013D-932F-464C-9428-5B747D252D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8E19B4-E67E-4FBF-9098-B731F8DC10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5" name="Text Placeholder 4">
            <a:extLst>
              <a:ext uri="{FF2B5EF4-FFF2-40B4-BE49-F238E27FC236}">
                <a16:creationId xmlns:a16="http://schemas.microsoft.com/office/drawing/2014/main" id="{FD1E3988-9B8C-401F-A182-4E44B2E47C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A71507-1716-47ED-A34D-001052B01E7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7" name="Date Placeholder 6">
            <a:extLst>
              <a:ext uri="{FF2B5EF4-FFF2-40B4-BE49-F238E27FC236}">
                <a16:creationId xmlns:a16="http://schemas.microsoft.com/office/drawing/2014/main" id="{CDA71CC3-E3A1-4F45-AEF5-014ED890C60E}"/>
              </a:ext>
            </a:extLst>
          </p:cNvPr>
          <p:cNvSpPr>
            <a:spLocks noGrp="1"/>
          </p:cNvSpPr>
          <p:nvPr>
            <p:ph type="dt" sz="half" idx="10"/>
          </p:nvPr>
        </p:nvSpPr>
        <p:spPr/>
        <p:txBody>
          <a:bodyPr/>
          <a:lstStyle/>
          <a:p>
            <a:fld id="{3B08E0F2-5681-4EA1-AEC2-691527E248FD}" type="datetimeFigureOut">
              <a:rPr lang="es-DO" smtClean="0"/>
              <a:t>4/4/2025</a:t>
            </a:fld>
            <a:endParaRPr lang="es-DO"/>
          </a:p>
        </p:txBody>
      </p:sp>
      <p:sp>
        <p:nvSpPr>
          <p:cNvPr id="8" name="Footer Placeholder 7">
            <a:extLst>
              <a:ext uri="{FF2B5EF4-FFF2-40B4-BE49-F238E27FC236}">
                <a16:creationId xmlns:a16="http://schemas.microsoft.com/office/drawing/2014/main" id="{1E54F5A4-38A6-4D38-AFF1-DD674883F8EA}"/>
              </a:ext>
            </a:extLst>
          </p:cNvPr>
          <p:cNvSpPr>
            <a:spLocks noGrp="1"/>
          </p:cNvSpPr>
          <p:nvPr>
            <p:ph type="ftr" sz="quarter" idx="11"/>
          </p:nvPr>
        </p:nvSpPr>
        <p:spPr/>
        <p:txBody>
          <a:bodyPr/>
          <a:lstStyle/>
          <a:p>
            <a:endParaRPr lang="es-DO"/>
          </a:p>
        </p:txBody>
      </p:sp>
      <p:sp>
        <p:nvSpPr>
          <p:cNvPr id="9" name="Slide Number Placeholder 8">
            <a:extLst>
              <a:ext uri="{FF2B5EF4-FFF2-40B4-BE49-F238E27FC236}">
                <a16:creationId xmlns:a16="http://schemas.microsoft.com/office/drawing/2014/main" id="{819361D4-3728-44FC-98A1-F51911436533}"/>
              </a:ext>
            </a:extLst>
          </p:cNvPr>
          <p:cNvSpPr>
            <a:spLocks noGrp="1"/>
          </p:cNvSpPr>
          <p:nvPr>
            <p:ph type="sldNum" sz="quarter" idx="12"/>
          </p:nvPr>
        </p:nvSpPr>
        <p:spPr/>
        <p:txBody>
          <a:bodyPr/>
          <a:lstStyle/>
          <a:p>
            <a:fld id="{2DADF58B-AF66-4283-9936-4142560FBCCC}" type="slidenum">
              <a:rPr lang="es-DO" smtClean="0"/>
              <a:t>‹Nº›</a:t>
            </a:fld>
            <a:endParaRPr lang="es-DO"/>
          </a:p>
        </p:txBody>
      </p:sp>
    </p:spTree>
    <p:extLst>
      <p:ext uri="{BB962C8B-B14F-4D97-AF65-F5344CB8AC3E}">
        <p14:creationId xmlns:p14="http://schemas.microsoft.com/office/powerpoint/2010/main" val="1413315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9C2E1-5A5D-43A4-8B8D-6F3B733B75DB}"/>
              </a:ext>
            </a:extLst>
          </p:cNvPr>
          <p:cNvSpPr>
            <a:spLocks noGrp="1"/>
          </p:cNvSpPr>
          <p:nvPr>
            <p:ph type="title"/>
          </p:nvPr>
        </p:nvSpPr>
        <p:spPr/>
        <p:txBody>
          <a:bodyPr/>
          <a:lstStyle/>
          <a:p>
            <a:r>
              <a:rPr lang="en-US"/>
              <a:t>Click to edit Master title style</a:t>
            </a:r>
            <a:endParaRPr lang="es-DO"/>
          </a:p>
        </p:txBody>
      </p:sp>
      <p:sp>
        <p:nvSpPr>
          <p:cNvPr id="3" name="Date Placeholder 2">
            <a:extLst>
              <a:ext uri="{FF2B5EF4-FFF2-40B4-BE49-F238E27FC236}">
                <a16:creationId xmlns:a16="http://schemas.microsoft.com/office/drawing/2014/main" id="{88D56937-37B9-40E4-82F7-F4417493BCCE}"/>
              </a:ext>
            </a:extLst>
          </p:cNvPr>
          <p:cNvSpPr>
            <a:spLocks noGrp="1"/>
          </p:cNvSpPr>
          <p:nvPr>
            <p:ph type="dt" sz="half" idx="10"/>
          </p:nvPr>
        </p:nvSpPr>
        <p:spPr/>
        <p:txBody>
          <a:bodyPr/>
          <a:lstStyle/>
          <a:p>
            <a:fld id="{3B08E0F2-5681-4EA1-AEC2-691527E248FD}" type="datetimeFigureOut">
              <a:rPr lang="es-DO" smtClean="0"/>
              <a:t>4/4/2025</a:t>
            </a:fld>
            <a:endParaRPr lang="es-DO"/>
          </a:p>
        </p:txBody>
      </p:sp>
      <p:sp>
        <p:nvSpPr>
          <p:cNvPr id="4" name="Footer Placeholder 3">
            <a:extLst>
              <a:ext uri="{FF2B5EF4-FFF2-40B4-BE49-F238E27FC236}">
                <a16:creationId xmlns:a16="http://schemas.microsoft.com/office/drawing/2014/main" id="{B1DD185C-7E33-462E-893C-C03ADEE20B04}"/>
              </a:ext>
            </a:extLst>
          </p:cNvPr>
          <p:cNvSpPr>
            <a:spLocks noGrp="1"/>
          </p:cNvSpPr>
          <p:nvPr>
            <p:ph type="ftr" sz="quarter" idx="11"/>
          </p:nvPr>
        </p:nvSpPr>
        <p:spPr/>
        <p:txBody>
          <a:bodyPr/>
          <a:lstStyle/>
          <a:p>
            <a:endParaRPr lang="es-DO"/>
          </a:p>
        </p:txBody>
      </p:sp>
      <p:sp>
        <p:nvSpPr>
          <p:cNvPr id="5" name="Slide Number Placeholder 4">
            <a:extLst>
              <a:ext uri="{FF2B5EF4-FFF2-40B4-BE49-F238E27FC236}">
                <a16:creationId xmlns:a16="http://schemas.microsoft.com/office/drawing/2014/main" id="{60A4A7B7-1EEB-414D-AFDE-5F60171DB471}"/>
              </a:ext>
            </a:extLst>
          </p:cNvPr>
          <p:cNvSpPr>
            <a:spLocks noGrp="1"/>
          </p:cNvSpPr>
          <p:nvPr>
            <p:ph type="sldNum" sz="quarter" idx="12"/>
          </p:nvPr>
        </p:nvSpPr>
        <p:spPr/>
        <p:txBody>
          <a:bodyPr/>
          <a:lstStyle/>
          <a:p>
            <a:fld id="{2DADF58B-AF66-4283-9936-4142560FBCCC}" type="slidenum">
              <a:rPr lang="es-DO" smtClean="0"/>
              <a:t>‹Nº›</a:t>
            </a:fld>
            <a:endParaRPr lang="es-DO"/>
          </a:p>
        </p:txBody>
      </p:sp>
    </p:spTree>
    <p:extLst>
      <p:ext uri="{BB962C8B-B14F-4D97-AF65-F5344CB8AC3E}">
        <p14:creationId xmlns:p14="http://schemas.microsoft.com/office/powerpoint/2010/main" val="3433825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A1B903-7444-4459-94FB-CBAEE0DBC176}"/>
              </a:ext>
            </a:extLst>
          </p:cNvPr>
          <p:cNvSpPr>
            <a:spLocks noGrp="1"/>
          </p:cNvSpPr>
          <p:nvPr>
            <p:ph type="dt" sz="half" idx="10"/>
          </p:nvPr>
        </p:nvSpPr>
        <p:spPr/>
        <p:txBody>
          <a:bodyPr/>
          <a:lstStyle/>
          <a:p>
            <a:fld id="{3B08E0F2-5681-4EA1-AEC2-691527E248FD}" type="datetimeFigureOut">
              <a:rPr lang="es-DO" smtClean="0"/>
              <a:t>4/4/2025</a:t>
            </a:fld>
            <a:endParaRPr lang="es-DO"/>
          </a:p>
        </p:txBody>
      </p:sp>
      <p:sp>
        <p:nvSpPr>
          <p:cNvPr id="3" name="Footer Placeholder 2">
            <a:extLst>
              <a:ext uri="{FF2B5EF4-FFF2-40B4-BE49-F238E27FC236}">
                <a16:creationId xmlns:a16="http://schemas.microsoft.com/office/drawing/2014/main" id="{DB65F717-CCA9-403E-9000-65B69B6B2C5E}"/>
              </a:ext>
            </a:extLst>
          </p:cNvPr>
          <p:cNvSpPr>
            <a:spLocks noGrp="1"/>
          </p:cNvSpPr>
          <p:nvPr>
            <p:ph type="ftr" sz="quarter" idx="11"/>
          </p:nvPr>
        </p:nvSpPr>
        <p:spPr/>
        <p:txBody>
          <a:bodyPr/>
          <a:lstStyle/>
          <a:p>
            <a:endParaRPr lang="es-DO"/>
          </a:p>
        </p:txBody>
      </p:sp>
      <p:sp>
        <p:nvSpPr>
          <p:cNvPr id="4" name="Slide Number Placeholder 3">
            <a:extLst>
              <a:ext uri="{FF2B5EF4-FFF2-40B4-BE49-F238E27FC236}">
                <a16:creationId xmlns:a16="http://schemas.microsoft.com/office/drawing/2014/main" id="{CFA7073C-C427-42F7-B099-2D4F2E0D25FA}"/>
              </a:ext>
            </a:extLst>
          </p:cNvPr>
          <p:cNvSpPr>
            <a:spLocks noGrp="1"/>
          </p:cNvSpPr>
          <p:nvPr>
            <p:ph type="sldNum" sz="quarter" idx="12"/>
          </p:nvPr>
        </p:nvSpPr>
        <p:spPr/>
        <p:txBody>
          <a:bodyPr/>
          <a:lstStyle/>
          <a:p>
            <a:fld id="{2DADF58B-AF66-4283-9936-4142560FBCCC}" type="slidenum">
              <a:rPr lang="es-DO" smtClean="0"/>
              <a:t>‹Nº›</a:t>
            </a:fld>
            <a:endParaRPr lang="es-DO"/>
          </a:p>
        </p:txBody>
      </p:sp>
    </p:spTree>
    <p:extLst>
      <p:ext uri="{BB962C8B-B14F-4D97-AF65-F5344CB8AC3E}">
        <p14:creationId xmlns:p14="http://schemas.microsoft.com/office/powerpoint/2010/main" val="42790730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0962A-231B-4CC3-A783-A928A0A8D0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DO"/>
          </a:p>
        </p:txBody>
      </p:sp>
      <p:sp>
        <p:nvSpPr>
          <p:cNvPr id="3" name="Content Placeholder 2">
            <a:extLst>
              <a:ext uri="{FF2B5EF4-FFF2-40B4-BE49-F238E27FC236}">
                <a16:creationId xmlns:a16="http://schemas.microsoft.com/office/drawing/2014/main" id="{06292293-A60B-4A87-B018-5523AAA7B7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4" name="Text Placeholder 3">
            <a:extLst>
              <a:ext uri="{FF2B5EF4-FFF2-40B4-BE49-F238E27FC236}">
                <a16:creationId xmlns:a16="http://schemas.microsoft.com/office/drawing/2014/main" id="{6E844FCF-78FF-4586-9F7A-9C32DDEA97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52CEFF-ECB0-4781-BE9A-6B0343CB2D90}"/>
              </a:ext>
            </a:extLst>
          </p:cNvPr>
          <p:cNvSpPr>
            <a:spLocks noGrp="1"/>
          </p:cNvSpPr>
          <p:nvPr>
            <p:ph type="dt" sz="half" idx="10"/>
          </p:nvPr>
        </p:nvSpPr>
        <p:spPr/>
        <p:txBody>
          <a:bodyPr/>
          <a:lstStyle/>
          <a:p>
            <a:fld id="{3B08E0F2-5681-4EA1-AEC2-691527E248FD}" type="datetimeFigureOut">
              <a:rPr lang="es-DO" smtClean="0"/>
              <a:t>4/4/2025</a:t>
            </a:fld>
            <a:endParaRPr lang="es-DO"/>
          </a:p>
        </p:txBody>
      </p:sp>
      <p:sp>
        <p:nvSpPr>
          <p:cNvPr id="6" name="Footer Placeholder 5">
            <a:extLst>
              <a:ext uri="{FF2B5EF4-FFF2-40B4-BE49-F238E27FC236}">
                <a16:creationId xmlns:a16="http://schemas.microsoft.com/office/drawing/2014/main" id="{02693D26-51C4-4E5E-9C0F-A722EC9627CF}"/>
              </a:ext>
            </a:extLst>
          </p:cNvPr>
          <p:cNvSpPr>
            <a:spLocks noGrp="1"/>
          </p:cNvSpPr>
          <p:nvPr>
            <p:ph type="ftr" sz="quarter" idx="11"/>
          </p:nvPr>
        </p:nvSpPr>
        <p:spPr/>
        <p:txBody>
          <a:bodyPr/>
          <a:lstStyle/>
          <a:p>
            <a:endParaRPr lang="es-DO"/>
          </a:p>
        </p:txBody>
      </p:sp>
      <p:sp>
        <p:nvSpPr>
          <p:cNvPr id="7" name="Slide Number Placeholder 6">
            <a:extLst>
              <a:ext uri="{FF2B5EF4-FFF2-40B4-BE49-F238E27FC236}">
                <a16:creationId xmlns:a16="http://schemas.microsoft.com/office/drawing/2014/main" id="{427B104F-588E-4AA0-8E85-8900C48A3A1D}"/>
              </a:ext>
            </a:extLst>
          </p:cNvPr>
          <p:cNvSpPr>
            <a:spLocks noGrp="1"/>
          </p:cNvSpPr>
          <p:nvPr>
            <p:ph type="sldNum" sz="quarter" idx="12"/>
          </p:nvPr>
        </p:nvSpPr>
        <p:spPr/>
        <p:txBody>
          <a:bodyPr/>
          <a:lstStyle/>
          <a:p>
            <a:fld id="{2DADF58B-AF66-4283-9936-4142560FBCCC}" type="slidenum">
              <a:rPr lang="es-DO" smtClean="0"/>
              <a:t>‹Nº›</a:t>
            </a:fld>
            <a:endParaRPr lang="es-DO"/>
          </a:p>
        </p:txBody>
      </p:sp>
    </p:spTree>
    <p:extLst>
      <p:ext uri="{BB962C8B-B14F-4D97-AF65-F5344CB8AC3E}">
        <p14:creationId xmlns:p14="http://schemas.microsoft.com/office/powerpoint/2010/main" val="523580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DCFDF-97E2-4351-865D-8ABC9E9FF7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DO"/>
          </a:p>
        </p:txBody>
      </p:sp>
      <p:sp>
        <p:nvSpPr>
          <p:cNvPr id="3" name="Picture Placeholder 2">
            <a:extLst>
              <a:ext uri="{FF2B5EF4-FFF2-40B4-BE49-F238E27FC236}">
                <a16:creationId xmlns:a16="http://schemas.microsoft.com/office/drawing/2014/main" id="{171132FB-D60C-47E7-B5DA-FA4F35F457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DO"/>
          </a:p>
        </p:txBody>
      </p:sp>
      <p:sp>
        <p:nvSpPr>
          <p:cNvPr id="4" name="Text Placeholder 3">
            <a:extLst>
              <a:ext uri="{FF2B5EF4-FFF2-40B4-BE49-F238E27FC236}">
                <a16:creationId xmlns:a16="http://schemas.microsoft.com/office/drawing/2014/main" id="{4410C117-384E-4F6D-908A-2070D79ED1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2EC344-F232-47FD-BB44-2D9F9E460097}"/>
              </a:ext>
            </a:extLst>
          </p:cNvPr>
          <p:cNvSpPr>
            <a:spLocks noGrp="1"/>
          </p:cNvSpPr>
          <p:nvPr>
            <p:ph type="dt" sz="half" idx="10"/>
          </p:nvPr>
        </p:nvSpPr>
        <p:spPr/>
        <p:txBody>
          <a:bodyPr/>
          <a:lstStyle/>
          <a:p>
            <a:fld id="{3B08E0F2-5681-4EA1-AEC2-691527E248FD}" type="datetimeFigureOut">
              <a:rPr lang="es-DO" smtClean="0"/>
              <a:t>4/4/2025</a:t>
            </a:fld>
            <a:endParaRPr lang="es-DO"/>
          </a:p>
        </p:txBody>
      </p:sp>
      <p:sp>
        <p:nvSpPr>
          <p:cNvPr id="6" name="Footer Placeholder 5">
            <a:extLst>
              <a:ext uri="{FF2B5EF4-FFF2-40B4-BE49-F238E27FC236}">
                <a16:creationId xmlns:a16="http://schemas.microsoft.com/office/drawing/2014/main" id="{D64463A4-8266-4829-BCDD-33B313949B52}"/>
              </a:ext>
            </a:extLst>
          </p:cNvPr>
          <p:cNvSpPr>
            <a:spLocks noGrp="1"/>
          </p:cNvSpPr>
          <p:nvPr>
            <p:ph type="ftr" sz="quarter" idx="11"/>
          </p:nvPr>
        </p:nvSpPr>
        <p:spPr/>
        <p:txBody>
          <a:bodyPr/>
          <a:lstStyle/>
          <a:p>
            <a:endParaRPr lang="es-DO"/>
          </a:p>
        </p:txBody>
      </p:sp>
      <p:sp>
        <p:nvSpPr>
          <p:cNvPr id="7" name="Slide Number Placeholder 6">
            <a:extLst>
              <a:ext uri="{FF2B5EF4-FFF2-40B4-BE49-F238E27FC236}">
                <a16:creationId xmlns:a16="http://schemas.microsoft.com/office/drawing/2014/main" id="{9B68680F-F4B1-4A01-918B-CCB8925E6E27}"/>
              </a:ext>
            </a:extLst>
          </p:cNvPr>
          <p:cNvSpPr>
            <a:spLocks noGrp="1"/>
          </p:cNvSpPr>
          <p:nvPr>
            <p:ph type="sldNum" sz="quarter" idx="12"/>
          </p:nvPr>
        </p:nvSpPr>
        <p:spPr/>
        <p:txBody>
          <a:bodyPr/>
          <a:lstStyle/>
          <a:p>
            <a:fld id="{2DADF58B-AF66-4283-9936-4142560FBCCC}" type="slidenum">
              <a:rPr lang="es-DO" smtClean="0"/>
              <a:t>‹Nº›</a:t>
            </a:fld>
            <a:endParaRPr lang="es-DO"/>
          </a:p>
        </p:txBody>
      </p:sp>
    </p:spTree>
    <p:extLst>
      <p:ext uri="{BB962C8B-B14F-4D97-AF65-F5344CB8AC3E}">
        <p14:creationId xmlns:p14="http://schemas.microsoft.com/office/powerpoint/2010/main" val="2738860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8D40D9-54B1-41F5-BCC2-69F70C3CC6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DO"/>
          </a:p>
        </p:txBody>
      </p:sp>
      <p:sp>
        <p:nvSpPr>
          <p:cNvPr id="3" name="Text Placeholder 2">
            <a:extLst>
              <a:ext uri="{FF2B5EF4-FFF2-40B4-BE49-F238E27FC236}">
                <a16:creationId xmlns:a16="http://schemas.microsoft.com/office/drawing/2014/main" id="{065B2C11-4448-4008-B1E6-EDC79657B7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4" name="Date Placeholder 3">
            <a:extLst>
              <a:ext uri="{FF2B5EF4-FFF2-40B4-BE49-F238E27FC236}">
                <a16:creationId xmlns:a16="http://schemas.microsoft.com/office/drawing/2014/main" id="{BF9FC851-83A8-47BE-8273-02EB739302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08E0F2-5681-4EA1-AEC2-691527E248FD}" type="datetimeFigureOut">
              <a:rPr lang="es-DO" smtClean="0"/>
              <a:t>4/4/2025</a:t>
            </a:fld>
            <a:endParaRPr lang="es-DO"/>
          </a:p>
        </p:txBody>
      </p:sp>
      <p:sp>
        <p:nvSpPr>
          <p:cNvPr id="5" name="Footer Placeholder 4">
            <a:extLst>
              <a:ext uri="{FF2B5EF4-FFF2-40B4-BE49-F238E27FC236}">
                <a16:creationId xmlns:a16="http://schemas.microsoft.com/office/drawing/2014/main" id="{FE9E76E7-B9F4-4204-B2BE-2F89A3158A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DO"/>
          </a:p>
        </p:txBody>
      </p:sp>
      <p:sp>
        <p:nvSpPr>
          <p:cNvPr id="6" name="Slide Number Placeholder 5">
            <a:extLst>
              <a:ext uri="{FF2B5EF4-FFF2-40B4-BE49-F238E27FC236}">
                <a16:creationId xmlns:a16="http://schemas.microsoft.com/office/drawing/2014/main" id="{17B6CACB-DD10-4E3A-8317-CA600544FB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ADF58B-AF66-4283-9936-4142560FBCCC}" type="slidenum">
              <a:rPr lang="es-DO" smtClean="0"/>
              <a:t>‹Nº›</a:t>
            </a:fld>
            <a:endParaRPr lang="es-DO"/>
          </a:p>
        </p:txBody>
      </p:sp>
    </p:spTree>
    <p:extLst>
      <p:ext uri="{BB962C8B-B14F-4D97-AF65-F5344CB8AC3E}">
        <p14:creationId xmlns:p14="http://schemas.microsoft.com/office/powerpoint/2010/main" val="34396780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D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png"/><Relationship Id="rId18" Type="http://schemas.openxmlformats.org/officeDocument/2006/relationships/image" Target="../media/image13.gif"/><Relationship Id="rId3" Type="http://schemas.openxmlformats.org/officeDocument/2006/relationships/image" Target="../media/image2.png"/><Relationship Id="rId21" Type="http://schemas.openxmlformats.org/officeDocument/2006/relationships/image" Target="../media/image16.png"/><Relationship Id="rId7" Type="http://schemas.openxmlformats.org/officeDocument/2006/relationships/image" Target="../media/image5.png"/><Relationship Id="rId12" Type="http://schemas.microsoft.com/office/2007/relationships/hdphoto" Target="../media/hdphoto2.wdp"/><Relationship Id="rId17" Type="http://schemas.openxmlformats.org/officeDocument/2006/relationships/image" Target="../media/image12.png"/><Relationship Id="rId2" Type="http://schemas.openxmlformats.org/officeDocument/2006/relationships/image" Target="../media/image1.png"/><Relationship Id="rId16" Type="http://schemas.openxmlformats.org/officeDocument/2006/relationships/hyperlink" Target="https://www.youtube.com/@JuancitoPenaV" TargetMode="External"/><Relationship Id="rId20"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microsoft.com/office/2007/relationships/hdphoto" Target="../media/hdphoto3.wdp"/><Relationship Id="rId23" Type="http://schemas.openxmlformats.org/officeDocument/2006/relationships/image" Target="../media/image18.png"/><Relationship Id="rId10" Type="http://schemas.openxmlformats.org/officeDocument/2006/relationships/image" Target="../media/image8.png"/><Relationship Id="rId19" Type="http://schemas.openxmlformats.org/officeDocument/2006/relationships/image" Target="../media/image14.png"/><Relationship Id="rId4" Type="http://schemas.microsoft.com/office/2007/relationships/hdphoto" Target="../media/hdphoto1.wdp"/><Relationship Id="rId9" Type="http://schemas.openxmlformats.org/officeDocument/2006/relationships/image" Target="../media/image7.png"/><Relationship Id="rId14" Type="http://schemas.openxmlformats.org/officeDocument/2006/relationships/image" Target="../media/image11.png"/><Relationship Id="rId22" Type="http://schemas.openxmlformats.org/officeDocument/2006/relationships/image" Target="../media/image17.png"/></Relationships>
</file>

<file path=ppt/slides/_rels/slide10.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image" Target="../media/image25.tmp"/><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askxammy.com/working-with-gridlayout-in-xamarin-forms/" TargetMode="External"/><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hyperlink" Target="https://docs.microsoft.com/en-us/xamarin/xamarin-forms/user-interface/layouts/grid"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image" Target="../media/image35.tmp"/><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tmp"/><Relationship Id="rId1" Type="http://schemas.openxmlformats.org/officeDocument/2006/relationships/slideLayout" Target="../slideLayouts/slideLayout7.xml"/><Relationship Id="rId4" Type="http://schemas.openxmlformats.org/officeDocument/2006/relationships/image" Target="../media/image39.tmp"/></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image" Target="../media/image43.tmp"/><Relationship Id="rId1" Type="http://schemas.openxmlformats.org/officeDocument/2006/relationships/slideLayout" Target="../slideLayouts/slideLayout7.xml"/><Relationship Id="rId4" Type="http://schemas.openxmlformats.org/officeDocument/2006/relationships/image" Target="../media/image45.tmp"/></Relationships>
</file>

<file path=ppt/slides/_rels/slide32.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46.gi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image" Target="../media/image48.tmp"/><Relationship Id="rId1" Type="http://schemas.openxmlformats.org/officeDocument/2006/relationships/slideLayout" Target="../slideLayouts/slideLayout7.xml"/><Relationship Id="rId4" Type="http://schemas.openxmlformats.org/officeDocument/2006/relationships/image" Target="../media/image50.tmp"/></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Picture 83">
            <a:extLst>
              <a:ext uri="{FF2B5EF4-FFF2-40B4-BE49-F238E27FC236}">
                <a16:creationId xmlns:a16="http://schemas.microsoft.com/office/drawing/2014/main" id="{31C32F14-0C91-4AA3-B347-BCE417195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7458" y="1775518"/>
            <a:ext cx="3031198" cy="3111476"/>
          </a:xfrm>
          <a:prstGeom prst="rect">
            <a:avLst/>
          </a:prstGeom>
        </p:spPr>
      </p:pic>
      <p:sp>
        <p:nvSpPr>
          <p:cNvPr id="4" name="TextBox 3">
            <a:extLst>
              <a:ext uri="{FF2B5EF4-FFF2-40B4-BE49-F238E27FC236}">
                <a16:creationId xmlns:a16="http://schemas.microsoft.com/office/drawing/2014/main" id="{DC541D45-79C1-4082-A8B3-69CB6093F516}"/>
              </a:ext>
            </a:extLst>
          </p:cNvPr>
          <p:cNvSpPr txBox="1"/>
          <p:nvPr/>
        </p:nvSpPr>
        <p:spPr>
          <a:xfrm>
            <a:off x="4661684" y="4679890"/>
            <a:ext cx="2455033" cy="1200329"/>
          </a:xfrm>
          <a:prstGeom prst="rect">
            <a:avLst/>
          </a:prstGeom>
          <a:noFill/>
        </p:spPr>
        <p:txBody>
          <a:bodyPr wrap="square" rtlCol="0">
            <a:spAutoFit/>
          </a:bodyPr>
          <a:lstStyle/>
          <a:p>
            <a:pPr algn="ctr"/>
            <a:r>
              <a:rPr lang="en-US" sz="3200" b="1" dirty="0">
                <a:solidFill>
                  <a:srgbClr val="FF0000"/>
                </a:solidFill>
              </a:rPr>
              <a:t>Juancito</a:t>
            </a:r>
          </a:p>
          <a:p>
            <a:pPr algn="ctr"/>
            <a:r>
              <a:rPr lang="en-US" sz="4000" b="1" dirty="0">
                <a:effectLst>
                  <a:outerShdw blurRad="38100" dist="38100" dir="2700000" algn="tl">
                    <a:srgbClr val="000000">
                      <a:alpha val="43137"/>
                    </a:srgbClr>
                  </a:outerShdw>
                </a:effectLst>
              </a:rPr>
              <a:t> </a:t>
            </a:r>
            <a:r>
              <a:rPr lang="en-US" sz="4000" b="1" dirty="0">
                <a:solidFill>
                  <a:schemeClr val="accent4"/>
                </a:solidFill>
                <a:effectLst>
                  <a:outerShdw blurRad="38100" dist="38100" dir="2700000" algn="tl">
                    <a:srgbClr val="000000">
                      <a:alpha val="43137"/>
                    </a:srgbClr>
                  </a:outerShdw>
                </a:effectLst>
              </a:rPr>
              <a:t>Peña V.</a:t>
            </a:r>
            <a:endParaRPr lang="es-DO" sz="4000" b="1" dirty="0">
              <a:solidFill>
                <a:schemeClr val="accent4"/>
              </a:solidFill>
              <a:effectLst>
                <a:outerShdw blurRad="38100" dist="38100" dir="2700000" algn="tl">
                  <a:srgbClr val="000000">
                    <a:alpha val="43137"/>
                  </a:srgbClr>
                </a:outerShdw>
              </a:effectLst>
            </a:endParaRPr>
          </a:p>
        </p:txBody>
      </p:sp>
      <p:pic>
        <p:nvPicPr>
          <p:cNvPr id="1026" name="Picture 2" descr="system, users, user Icon">
            <a:extLst>
              <a:ext uri="{FF2B5EF4-FFF2-40B4-BE49-F238E27FC236}">
                <a16:creationId xmlns:a16="http://schemas.microsoft.com/office/drawing/2014/main" id="{DC53BBE1-18A8-400B-83BA-8C1C605BA19E}"/>
              </a:ext>
            </a:extLst>
          </p:cNvPr>
          <p:cNvPicPr>
            <a:picLocks noChangeAspect="1" noChangeArrowheads="1"/>
          </p:cNvPicPr>
          <p:nvPr/>
        </p:nvPicPr>
        <p:blipFill>
          <a:blip r:embed="rId3" cstate="print">
            <a:duotone>
              <a:schemeClr val="accent4">
                <a:shade val="45000"/>
                <a:satMod val="135000"/>
              </a:schemeClr>
              <a:prstClr val="white"/>
            </a:duotone>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1155311" y="232137"/>
            <a:ext cx="747959" cy="74795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laceholder, black, shape, for, localization, on, maps Icon">
            <a:extLst>
              <a:ext uri="{FF2B5EF4-FFF2-40B4-BE49-F238E27FC236}">
                <a16:creationId xmlns:a16="http://schemas.microsoft.com/office/drawing/2014/main" id="{203DCDAD-8E86-49D9-9D7B-8C1B11BA8ED6}"/>
              </a:ext>
            </a:extLst>
          </p:cNvPr>
          <p:cNvPicPr>
            <a:picLocks noChangeAspect="1" noChangeArrowheads="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69582" y="679134"/>
            <a:ext cx="239235" cy="23923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ail, email Icon">
            <a:extLst>
              <a:ext uri="{FF2B5EF4-FFF2-40B4-BE49-F238E27FC236}">
                <a16:creationId xmlns:a16="http://schemas.microsoft.com/office/drawing/2014/main" id="{D48A108D-FA85-4E24-ABCF-1E36F39C5D74}"/>
              </a:ext>
            </a:extLst>
          </p:cNvPr>
          <p:cNvPicPr>
            <a:picLocks noChangeAspect="1" noChangeArrowheads="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01225" y="1062638"/>
            <a:ext cx="187772" cy="18777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CC288DA-CBA7-48B3-8A54-6D0588B5155C}"/>
              </a:ext>
            </a:extLst>
          </p:cNvPr>
          <p:cNvSpPr txBox="1"/>
          <p:nvPr/>
        </p:nvSpPr>
        <p:spPr>
          <a:xfrm>
            <a:off x="4649131" y="816273"/>
            <a:ext cx="2371322" cy="307777"/>
          </a:xfrm>
          <a:prstGeom prst="rect">
            <a:avLst/>
          </a:prstGeom>
          <a:noFill/>
        </p:spPr>
        <p:txBody>
          <a:bodyPr wrap="square" rtlCol="0">
            <a:spAutoFit/>
          </a:bodyPr>
          <a:lstStyle/>
          <a:p>
            <a:pPr algn="ctr"/>
            <a:r>
              <a:rPr lang="en-US" sz="1400" dirty="0"/>
              <a:t>Santo Domingo, R.D.</a:t>
            </a:r>
            <a:endParaRPr lang="es-DO" sz="1400" dirty="0"/>
          </a:p>
        </p:txBody>
      </p:sp>
      <p:sp>
        <p:nvSpPr>
          <p:cNvPr id="20" name="TextBox 19">
            <a:extLst>
              <a:ext uri="{FF2B5EF4-FFF2-40B4-BE49-F238E27FC236}">
                <a16:creationId xmlns:a16="http://schemas.microsoft.com/office/drawing/2014/main" id="{52EA14A6-5588-4FB9-B8BC-39FA569171D9}"/>
              </a:ext>
            </a:extLst>
          </p:cNvPr>
          <p:cNvSpPr txBox="1"/>
          <p:nvPr/>
        </p:nvSpPr>
        <p:spPr>
          <a:xfrm>
            <a:off x="4795111" y="993099"/>
            <a:ext cx="2332126" cy="307777"/>
          </a:xfrm>
          <a:prstGeom prst="rect">
            <a:avLst/>
          </a:prstGeom>
          <a:noFill/>
        </p:spPr>
        <p:txBody>
          <a:bodyPr wrap="square" rtlCol="0">
            <a:spAutoFit/>
          </a:bodyPr>
          <a:lstStyle/>
          <a:p>
            <a:pPr algn="ctr"/>
            <a:r>
              <a:rPr lang="en-US" sz="1400" dirty="0"/>
              <a:t>Juancito.pena@gmail.com</a:t>
            </a:r>
            <a:endParaRPr lang="es-DO" sz="1400" dirty="0"/>
          </a:p>
        </p:txBody>
      </p:sp>
      <p:pic>
        <p:nvPicPr>
          <p:cNvPr id="1036" name="Picture 12" descr="education, school, university cap Icon">
            <a:extLst>
              <a:ext uri="{FF2B5EF4-FFF2-40B4-BE49-F238E27FC236}">
                <a16:creationId xmlns:a16="http://schemas.microsoft.com/office/drawing/2014/main" id="{14DAFB85-515B-49B0-85E9-FD4549D4B79B}"/>
              </a:ext>
            </a:extLst>
          </p:cNvPr>
          <p:cNvPicPr>
            <a:picLocks noChangeAspect="1" noChangeArrowheads="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450790" y="198116"/>
            <a:ext cx="883276" cy="88327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ddress, book, contacts Icon">
            <a:extLst>
              <a:ext uri="{FF2B5EF4-FFF2-40B4-BE49-F238E27FC236}">
                <a16:creationId xmlns:a16="http://schemas.microsoft.com/office/drawing/2014/main" id="{4A4BD6A7-6F9C-4706-B5B0-BCF475B903A6}"/>
              </a:ext>
            </a:extLst>
          </p:cNvPr>
          <p:cNvPicPr>
            <a:picLocks noChangeAspect="1" noChangeArrowheads="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22080" y="39826"/>
            <a:ext cx="567425" cy="56742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ircle, portfolio, button, outline, Bag, Rounded Ui, suitcase, tool,  interface icon">
            <a:extLst>
              <a:ext uri="{FF2B5EF4-FFF2-40B4-BE49-F238E27FC236}">
                <a16:creationId xmlns:a16="http://schemas.microsoft.com/office/drawing/2014/main" id="{2129D738-FFFF-464A-BCBA-E80DB0F9AC04}"/>
              </a:ext>
            </a:extLst>
          </p:cNvPr>
          <p:cNvPicPr>
            <a:picLocks noChangeAspect="1" noChangeArrowheads="1"/>
          </p:cNvPicPr>
          <p:nvPr/>
        </p:nvPicPr>
        <p:blipFill>
          <a:blip r:embed="rId9"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606206" y="3578965"/>
            <a:ext cx="755071" cy="755071"/>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C2B67DFD-5633-4A7D-870B-D78B62AF08A9}"/>
              </a:ext>
            </a:extLst>
          </p:cNvPr>
          <p:cNvGrpSpPr/>
          <p:nvPr/>
        </p:nvGrpSpPr>
        <p:grpSpPr>
          <a:xfrm>
            <a:off x="1467838" y="3431806"/>
            <a:ext cx="1288477" cy="1235367"/>
            <a:chOff x="9848434" y="3868645"/>
            <a:chExt cx="1395412" cy="1400174"/>
          </a:xfrm>
        </p:grpSpPr>
        <p:pic>
          <p:nvPicPr>
            <p:cNvPr id="1044" name="Picture 20" descr="Skill Development Icon of Colored Outline style - Available in SVG, PNG,  EPS, AI &amp; Icon fonts">
              <a:extLst>
                <a:ext uri="{FF2B5EF4-FFF2-40B4-BE49-F238E27FC236}">
                  <a16:creationId xmlns:a16="http://schemas.microsoft.com/office/drawing/2014/main" id="{AEBC355A-8567-4BA6-96D4-BC963EF895CB}"/>
                </a:ext>
              </a:extLst>
            </p:cNvPr>
            <p:cNvPicPr>
              <a:picLocks noChangeAspect="1" noChangeArrowheads="1"/>
            </p:cNvPicPr>
            <p:nvPr/>
          </p:nvPicPr>
          <p:blipFill>
            <a:blip r:embed="rId10"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25247" y="4224190"/>
              <a:ext cx="441786" cy="441786"/>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3 SkillsFuture Schemes Not To Be Missed - Glints">
              <a:extLst>
                <a:ext uri="{FF2B5EF4-FFF2-40B4-BE49-F238E27FC236}">
                  <a16:creationId xmlns:a16="http://schemas.microsoft.com/office/drawing/2014/main" id="{4D19808C-8CEC-443E-8D3C-861580C05C09}"/>
                </a:ext>
              </a:extLst>
            </p:cNvPr>
            <p:cNvPicPr>
              <a:picLocks noChangeAspect="1" noChangeArrowheads="1"/>
            </p:cNvPicPr>
            <p:nvPr/>
          </p:nvPicPr>
          <p:blipFill>
            <a:blip r:embed="rId11">
              <a:duotone>
                <a:schemeClr val="accent4">
                  <a:shade val="45000"/>
                  <a:satMod val="135000"/>
                </a:schemeClr>
                <a:prstClr val="white"/>
              </a:duotone>
              <a:extLst>
                <a:ext uri="{BEBA8EAE-BF5A-486C-A8C5-ECC9F3942E4B}">
                  <a14:imgProps xmlns:a14="http://schemas.microsoft.com/office/drawing/2010/main">
                    <a14:imgLayer r:embed="rId12">
                      <a14:imgEffect>
                        <a14:backgroundRemoval t="10000" b="90000" l="10000" r="90000">
                          <a14:backgroundMark x1="76451" y1="9864" x2="76451" y2="9864"/>
                          <a14:backgroundMark x1="73379" y1="12925" x2="73379" y2="12925"/>
                          <a14:backgroundMark x1="71672" y1="13946" x2="71672" y2="13946"/>
                          <a14:backgroundMark x1="31741" y1="7483" x2="31741" y2="7483"/>
                        </a14:backgroundRemoval>
                      </a14:imgEffect>
                    </a14:imgLayer>
                  </a14:imgProps>
                </a:ext>
                <a:ext uri="{28A0092B-C50C-407E-A947-70E740481C1C}">
                  <a14:useLocalDpi xmlns:a14="http://schemas.microsoft.com/office/drawing/2010/main" val="0"/>
                </a:ext>
              </a:extLst>
            </a:blip>
            <a:srcRect/>
            <a:stretch>
              <a:fillRect/>
            </a:stretch>
          </p:blipFill>
          <p:spPr bwMode="auto">
            <a:xfrm>
              <a:off x="9848434" y="3868645"/>
              <a:ext cx="1395412" cy="1400174"/>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TextBox 34">
            <a:extLst>
              <a:ext uri="{FF2B5EF4-FFF2-40B4-BE49-F238E27FC236}">
                <a16:creationId xmlns:a16="http://schemas.microsoft.com/office/drawing/2014/main" id="{CF3C44F8-5241-47DA-8294-5CEF46E3A09A}"/>
              </a:ext>
            </a:extLst>
          </p:cNvPr>
          <p:cNvSpPr txBox="1"/>
          <p:nvPr/>
        </p:nvSpPr>
        <p:spPr>
          <a:xfrm>
            <a:off x="7827575" y="1002181"/>
            <a:ext cx="4329991" cy="1138773"/>
          </a:xfrm>
          <a:prstGeom prst="rect">
            <a:avLst/>
          </a:prstGeom>
          <a:noFill/>
        </p:spPr>
        <p:txBody>
          <a:bodyPr wrap="square" rtlCol="0">
            <a:spAutoFit/>
          </a:bodyPr>
          <a:lstStyle/>
          <a:p>
            <a:pPr algn="ctr"/>
            <a:r>
              <a:rPr lang="en-US" sz="1600" dirty="0"/>
              <a:t>Ingeniero en Sistemas y Computación</a:t>
            </a:r>
          </a:p>
          <a:p>
            <a:pPr algn="ctr"/>
            <a:r>
              <a:rPr lang="en-US" sz="1600" dirty="0"/>
              <a:t>Post-Grado en Ingeniería de Software</a:t>
            </a:r>
          </a:p>
          <a:p>
            <a:pPr algn="ctr"/>
            <a:r>
              <a:rPr lang="en-US" sz="1600" dirty="0"/>
              <a:t>Maestría en Sistemas Mención Gerencial</a:t>
            </a:r>
          </a:p>
          <a:p>
            <a:pPr algn="ctr"/>
            <a:r>
              <a:rPr lang="es-DO" sz="2000" b="1" dirty="0"/>
              <a:t>Universidad Dominicana O&amp;M</a:t>
            </a:r>
          </a:p>
        </p:txBody>
      </p:sp>
      <p:pic>
        <p:nvPicPr>
          <p:cNvPr id="1048" name="Picture 24" descr="Universidad Dominicana O&amp;M - Formulario de Admisión">
            <a:extLst>
              <a:ext uri="{FF2B5EF4-FFF2-40B4-BE49-F238E27FC236}">
                <a16:creationId xmlns:a16="http://schemas.microsoft.com/office/drawing/2014/main" id="{16047179-ED79-445F-9C7B-73C2F87EB26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r="68875"/>
          <a:stretch/>
        </p:blipFill>
        <p:spPr bwMode="auto">
          <a:xfrm>
            <a:off x="7450609" y="1142344"/>
            <a:ext cx="873053" cy="834803"/>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a:extLst>
              <a:ext uri="{FF2B5EF4-FFF2-40B4-BE49-F238E27FC236}">
                <a16:creationId xmlns:a16="http://schemas.microsoft.com/office/drawing/2014/main" id="{130A13C9-8118-4565-9047-3847DE5D80BD}"/>
              </a:ext>
            </a:extLst>
          </p:cNvPr>
          <p:cNvGrpSpPr/>
          <p:nvPr/>
        </p:nvGrpSpPr>
        <p:grpSpPr>
          <a:xfrm>
            <a:off x="6821171" y="639754"/>
            <a:ext cx="2629619" cy="1734064"/>
            <a:chOff x="6688679" y="639754"/>
            <a:chExt cx="2762111" cy="1968502"/>
          </a:xfrm>
        </p:grpSpPr>
        <p:cxnSp>
          <p:nvCxnSpPr>
            <p:cNvPr id="43" name="Straight Arrow Connector 42">
              <a:extLst>
                <a:ext uri="{FF2B5EF4-FFF2-40B4-BE49-F238E27FC236}">
                  <a16:creationId xmlns:a16="http://schemas.microsoft.com/office/drawing/2014/main" id="{91F03A2E-8ECC-4CC0-851D-DA73D5FF4E26}"/>
                </a:ext>
              </a:extLst>
            </p:cNvPr>
            <p:cNvCxnSpPr>
              <a:cxnSpLocks/>
              <a:endCxn id="1036" idx="1"/>
            </p:cNvCxnSpPr>
            <p:nvPr/>
          </p:nvCxnSpPr>
          <p:spPr>
            <a:xfrm>
              <a:off x="7819348" y="639754"/>
              <a:ext cx="163144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A4A1ABB-08AE-416B-9CF8-4F91F7695028}"/>
                </a:ext>
              </a:extLst>
            </p:cNvPr>
            <p:cNvCxnSpPr>
              <a:cxnSpLocks/>
            </p:cNvCxnSpPr>
            <p:nvPr/>
          </p:nvCxnSpPr>
          <p:spPr>
            <a:xfrm flipV="1">
              <a:off x="6688679" y="639754"/>
              <a:ext cx="1130669" cy="19685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DEB93BFC-90F9-466D-BA42-C7960A5E3BBF}"/>
              </a:ext>
            </a:extLst>
          </p:cNvPr>
          <p:cNvCxnSpPr>
            <a:cxnSpLocks/>
          </p:cNvCxnSpPr>
          <p:nvPr/>
        </p:nvCxnSpPr>
        <p:spPr>
          <a:xfrm flipH="1" flipV="1">
            <a:off x="3689477" y="656867"/>
            <a:ext cx="1237981" cy="17169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D2940FBC-F590-4A09-9427-8DB96C607050}"/>
              </a:ext>
            </a:extLst>
          </p:cNvPr>
          <p:cNvCxnSpPr>
            <a:cxnSpLocks/>
            <a:endCxn id="1026" idx="3"/>
          </p:cNvCxnSpPr>
          <p:nvPr/>
        </p:nvCxnSpPr>
        <p:spPr>
          <a:xfrm flipH="1" flipV="1">
            <a:off x="1903270" y="606117"/>
            <a:ext cx="1786207" cy="507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704C83C-9209-49E8-B6E0-50009DA0ADAE}"/>
              </a:ext>
            </a:extLst>
          </p:cNvPr>
          <p:cNvCxnSpPr>
            <a:cxnSpLocks/>
          </p:cNvCxnSpPr>
          <p:nvPr/>
        </p:nvCxnSpPr>
        <p:spPr>
          <a:xfrm flipH="1">
            <a:off x="2506143" y="3539217"/>
            <a:ext cx="1968650" cy="299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F0CF1C1-1C1F-4F32-96FE-7161D49907C0}"/>
              </a:ext>
            </a:extLst>
          </p:cNvPr>
          <p:cNvCxnSpPr>
            <a:cxnSpLocks/>
            <a:stCxn id="84" idx="3"/>
          </p:cNvCxnSpPr>
          <p:nvPr/>
        </p:nvCxnSpPr>
        <p:spPr>
          <a:xfrm>
            <a:off x="7378656" y="3331256"/>
            <a:ext cx="2039177" cy="308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2" descr="mobile, phone Icon">
            <a:extLst>
              <a:ext uri="{FF2B5EF4-FFF2-40B4-BE49-F238E27FC236}">
                <a16:creationId xmlns:a16="http://schemas.microsoft.com/office/drawing/2014/main" id="{1B9A1A24-205A-4EF1-8BC6-BFD901BEA9BF}"/>
              </a:ext>
            </a:extLst>
          </p:cNvPr>
          <p:cNvPicPr>
            <a:picLocks noChangeAspect="1" noChangeArrowheads="1"/>
          </p:cNvPicPr>
          <p:nvPr/>
        </p:nvPicPr>
        <p:blipFill>
          <a:blip r:embed="rId14" cstate="print">
            <a:duotone>
              <a:schemeClr val="accent4">
                <a:shade val="45000"/>
                <a:satMod val="135000"/>
              </a:schemeClr>
              <a:prstClr val="white"/>
            </a:duotone>
            <a:extLst>
              <a:ext uri="{BEBA8EAE-BF5A-486C-A8C5-ECC9F3942E4B}">
                <a14:imgProps xmlns:a14="http://schemas.microsoft.com/office/drawing/2010/main">
                  <a14:imgLayer r:embed="rId1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949896" y="1265810"/>
            <a:ext cx="266166" cy="26616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97064D2-F5F9-40C3-85B1-51A86AAA7D9B}"/>
              </a:ext>
            </a:extLst>
          </p:cNvPr>
          <p:cNvSpPr txBox="1"/>
          <p:nvPr/>
        </p:nvSpPr>
        <p:spPr>
          <a:xfrm>
            <a:off x="5172280" y="1258719"/>
            <a:ext cx="1470288" cy="307777"/>
          </a:xfrm>
          <a:prstGeom prst="rect">
            <a:avLst/>
          </a:prstGeom>
          <a:noFill/>
        </p:spPr>
        <p:txBody>
          <a:bodyPr wrap="square" rtlCol="0">
            <a:spAutoFit/>
          </a:bodyPr>
          <a:lstStyle/>
          <a:p>
            <a:pPr algn="ctr"/>
            <a:r>
              <a:rPr lang="en-US" sz="1400" b="1" dirty="0"/>
              <a:t>809-870-6366</a:t>
            </a:r>
            <a:endParaRPr lang="es-DO" sz="1400" b="1" dirty="0"/>
          </a:p>
        </p:txBody>
      </p:sp>
      <p:sp>
        <p:nvSpPr>
          <p:cNvPr id="44" name="TextBox 43">
            <a:extLst>
              <a:ext uri="{FF2B5EF4-FFF2-40B4-BE49-F238E27FC236}">
                <a16:creationId xmlns:a16="http://schemas.microsoft.com/office/drawing/2014/main" id="{DC19DE7D-F1D2-4E89-918E-449F6715E362}"/>
              </a:ext>
            </a:extLst>
          </p:cNvPr>
          <p:cNvSpPr txBox="1"/>
          <p:nvPr/>
        </p:nvSpPr>
        <p:spPr>
          <a:xfrm>
            <a:off x="188555" y="1134287"/>
            <a:ext cx="3860258" cy="2062103"/>
          </a:xfrm>
          <a:prstGeom prst="rect">
            <a:avLst/>
          </a:prstGeom>
          <a:noFill/>
        </p:spPr>
        <p:txBody>
          <a:bodyPr wrap="square" rtlCol="0">
            <a:spAutoFit/>
          </a:bodyPr>
          <a:lstStyle>
            <a:defPPr>
              <a:defRPr lang="es-ES"/>
            </a:defPPr>
            <a:lvl1pPr algn="ctr">
              <a:defRPr sz="1600"/>
            </a:lvl1pPr>
          </a:lstStyle>
          <a:p>
            <a:r>
              <a:rPr lang="es-ES" dirty="0"/>
              <a:t>Me apasiona la tecnología 💻 y el análisis de datos 📊 con herramientas como </a:t>
            </a:r>
            <a:r>
              <a:rPr lang="es-ES" b="1" dirty="0"/>
              <a:t>Excel, SQL, R, Python y RapidMiner</a:t>
            </a:r>
            <a:r>
              <a:rPr lang="es-ES" dirty="0"/>
              <a:t>. Disfruto </a:t>
            </a:r>
            <a:r>
              <a:rPr lang="es-ES" b="1" dirty="0"/>
              <a:t>creando visualizaciones impactantes en Power BI </a:t>
            </a:r>
            <a:r>
              <a:rPr lang="es-ES" dirty="0"/>
              <a:t>📈 y desarrollando en </a:t>
            </a:r>
            <a:r>
              <a:rPr lang="es-ES" b="1" dirty="0"/>
              <a:t>front-end y back-end</a:t>
            </a:r>
            <a:r>
              <a:rPr lang="es-ES" dirty="0"/>
              <a:t>. Además, me encanta enseñar 📚 y compartir mis conocimientos, transmitiendo lo que aprendo cada día.</a:t>
            </a:r>
            <a:endParaRPr lang="es-DO" dirty="0"/>
          </a:p>
        </p:txBody>
      </p:sp>
      <p:grpSp>
        <p:nvGrpSpPr>
          <p:cNvPr id="2" name="Group 1">
            <a:extLst>
              <a:ext uri="{FF2B5EF4-FFF2-40B4-BE49-F238E27FC236}">
                <a16:creationId xmlns:a16="http://schemas.microsoft.com/office/drawing/2014/main" id="{ACEF821F-7E9A-4E17-8406-1B79A79D09B1}"/>
              </a:ext>
            </a:extLst>
          </p:cNvPr>
          <p:cNvGrpSpPr/>
          <p:nvPr/>
        </p:nvGrpSpPr>
        <p:grpSpPr>
          <a:xfrm>
            <a:off x="216979" y="4492812"/>
            <a:ext cx="4504550" cy="1815882"/>
            <a:chOff x="207228" y="4408428"/>
            <a:chExt cx="4302116" cy="1815882"/>
          </a:xfrm>
        </p:grpSpPr>
        <p:sp>
          <p:nvSpPr>
            <p:cNvPr id="45" name="Rectangle: Rounded Corners 44">
              <a:extLst>
                <a:ext uri="{FF2B5EF4-FFF2-40B4-BE49-F238E27FC236}">
                  <a16:creationId xmlns:a16="http://schemas.microsoft.com/office/drawing/2014/main" id="{FBA872AB-FEB7-4EAB-A3B5-3A89A475FF2A}"/>
                </a:ext>
              </a:extLst>
            </p:cNvPr>
            <p:cNvSpPr/>
            <p:nvPr/>
          </p:nvSpPr>
          <p:spPr>
            <a:xfrm>
              <a:off x="2702269" y="4446639"/>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6" name="Rectangle: Rounded Corners 45">
              <a:extLst>
                <a:ext uri="{FF2B5EF4-FFF2-40B4-BE49-F238E27FC236}">
                  <a16:creationId xmlns:a16="http://schemas.microsoft.com/office/drawing/2014/main" id="{71BE2E38-64A9-407B-9EA8-85A1634DC480}"/>
                </a:ext>
              </a:extLst>
            </p:cNvPr>
            <p:cNvSpPr/>
            <p:nvPr/>
          </p:nvSpPr>
          <p:spPr>
            <a:xfrm>
              <a:off x="2702269" y="4705216"/>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7" name="Rectangle: Rounded Corners 46">
              <a:extLst>
                <a:ext uri="{FF2B5EF4-FFF2-40B4-BE49-F238E27FC236}">
                  <a16:creationId xmlns:a16="http://schemas.microsoft.com/office/drawing/2014/main" id="{F713EDD2-594F-45DB-8718-F6DB6698EB47}"/>
                </a:ext>
              </a:extLst>
            </p:cNvPr>
            <p:cNvSpPr/>
            <p:nvPr/>
          </p:nvSpPr>
          <p:spPr>
            <a:xfrm>
              <a:off x="2709359" y="4955755"/>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8" name="Rectangle: Rounded Corners 47">
              <a:extLst>
                <a:ext uri="{FF2B5EF4-FFF2-40B4-BE49-F238E27FC236}">
                  <a16:creationId xmlns:a16="http://schemas.microsoft.com/office/drawing/2014/main" id="{F3E9DC2F-0A09-43B7-BC0E-17CA38407C73}"/>
                </a:ext>
              </a:extLst>
            </p:cNvPr>
            <p:cNvSpPr/>
            <p:nvPr/>
          </p:nvSpPr>
          <p:spPr>
            <a:xfrm>
              <a:off x="2702269" y="5210099"/>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9" name="Rectangle: Rounded Corners 48">
              <a:extLst>
                <a:ext uri="{FF2B5EF4-FFF2-40B4-BE49-F238E27FC236}">
                  <a16:creationId xmlns:a16="http://schemas.microsoft.com/office/drawing/2014/main" id="{1A7ED2C2-FB9F-4BAD-A466-4A77BF2EDAF9}"/>
                </a:ext>
              </a:extLst>
            </p:cNvPr>
            <p:cNvSpPr/>
            <p:nvPr/>
          </p:nvSpPr>
          <p:spPr>
            <a:xfrm>
              <a:off x="2709359" y="5457033"/>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0" name="TextBox 49">
              <a:extLst>
                <a:ext uri="{FF2B5EF4-FFF2-40B4-BE49-F238E27FC236}">
                  <a16:creationId xmlns:a16="http://schemas.microsoft.com/office/drawing/2014/main" id="{CFE4D9BF-C961-4EAC-9AF7-4FA08CC010F2}"/>
                </a:ext>
              </a:extLst>
            </p:cNvPr>
            <p:cNvSpPr txBox="1"/>
            <p:nvPr/>
          </p:nvSpPr>
          <p:spPr>
            <a:xfrm>
              <a:off x="207228" y="4408428"/>
              <a:ext cx="2808722" cy="1815882"/>
            </a:xfrm>
            <a:prstGeom prst="rect">
              <a:avLst/>
            </a:prstGeom>
            <a:noFill/>
          </p:spPr>
          <p:txBody>
            <a:bodyPr wrap="square" rtlCol="0">
              <a:spAutoFit/>
            </a:bodyPr>
            <a:lstStyle/>
            <a:p>
              <a:pPr marL="342900" indent="-342900" algn="just">
                <a:buFont typeface="Wingdings" panose="05000000000000000000" pitchFamily="2" charset="2"/>
                <a:buChar char="ü"/>
              </a:pPr>
              <a:r>
                <a:rPr lang="en-US" sz="1600" dirty="0"/>
                <a:t>C#, SQL, Crystal Report.</a:t>
              </a:r>
            </a:p>
            <a:p>
              <a:pPr marL="342900" indent="-342900" algn="just">
                <a:buFont typeface="Wingdings" panose="05000000000000000000" pitchFamily="2" charset="2"/>
                <a:buChar char="ü"/>
              </a:pPr>
              <a:r>
                <a:rPr lang="en-US" sz="1600" dirty="0"/>
                <a:t>HTML, CSS, Javascript.</a:t>
              </a:r>
            </a:p>
            <a:p>
              <a:pPr marL="342900" indent="-342900" algn="just">
                <a:buFont typeface="Wingdings" panose="05000000000000000000" pitchFamily="2" charset="2"/>
                <a:buChar char="ü"/>
              </a:pPr>
              <a:r>
                <a:rPr lang="en-US" sz="1600" dirty="0"/>
                <a:t>PHP, Python,  SQL. </a:t>
              </a:r>
            </a:p>
            <a:p>
              <a:pPr marL="342900" indent="-342900" algn="just">
                <a:buFont typeface="Wingdings" panose="05000000000000000000" pitchFamily="2" charset="2"/>
                <a:buChar char="ü"/>
              </a:pPr>
              <a:r>
                <a:rPr lang="en-US" sz="1600" dirty="0"/>
                <a:t>Power BI, Excel.</a:t>
              </a:r>
            </a:p>
            <a:p>
              <a:pPr marL="342900" indent="-342900" algn="just">
                <a:buFont typeface="Wingdings" panose="05000000000000000000" pitchFamily="2" charset="2"/>
                <a:buChar char="ü"/>
              </a:pPr>
              <a:r>
                <a:rPr lang="en-US" sz="1600" dirty="0"/>
                <a:t>RapidMiner, R, Python.</a:t>
              </a:r>
            </a:p>
            <a:p>
              <a:pPr marL="342900" indent="-342900" algn="just">
                <a:buFont typeface="Wingdings" panose="05000000000000000000" pitchFamily="2" charset="2"/>
                <a:buChar char="ü"/>
              </a:pPr>
              <a:r>
                <a:rPr lang="en-US" sz="1600" dirty="0"/>
                <a:t>XAMARIN, C#, XAML</a:t>
              </a:r>
            </a:p>
            <a:p>
              <a:pPr marL="342900" indent="-342900" algn="just">
                <a:buFont typeface="Wingdings" panose="05000000000000000000" pitchFamily="2" charset="2"/>
                <a:buChar char="ü"/>
              </a:pPr>
              <a:r>
                <a:rPr lang="es-DO" sz="1400" dirty="0"/>
                <a:t>Macola, Sap., MSeller</a:t>
              </a:r>
            </a:p>
          </p:txBody>
        </p:sp>
        <p:sp>
          <p:nvSpPr>
            <p:cNvPr id="52" name="Rectangle: Rounded Corners 51">
              <a:extLst>
                <a:ext uri="{FF2B5EF4-FFF2-40B4-BE49-F238E27FC236}">
                  <a16:creationId xmlns:a16="http://schemas.microsoft.com/office/drawing/2014/main" id="{76894753-18F2-455B-A773-A23C29799ADF}"/>
                </a:ext>
              </a:extLst>
            </p:cNvPr>
            <p:cNvSpPr/>
            <p:nvPr/>
          </p:nvSpPr>
          <p:spPr>
            <a:xfrm>
              <a:off x="2705815" y="4450872"/>
              <a:ext cx="1062921" cy="203130"/>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3" name="Rectangle: Rounded Corners 52">
              <a:extLst>
                <a:ext uri="{FF2B5EF4-FFF2-40B4-BE49-F238E27FC236}">
                  <a16:creationId xmlns:a16="http://schemas.microsoft.com/office/drawing/2014/main" id="{03BF2A51-BF50-4B93-AB79-0CE7B60F9BAC}"/>
                </a:ext>
              </a:extLst>
            </p:cNvPr>
            <p:cNvSpPr/>
            <p:nvPr/>
          </p:nvSpPr>
          <p:spPr>
            <a:xfrm>
              <a:off x="2705815" y="4709449"/>
              <a:ext cx="1256105" cy="188690"/>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4" name="Rectangle: Rounded Corners 53">
              <a:extLst>
                <a:ext uri="{FF2B5EF4-FFF2-40B4-BE49-F238E27FC236}">
                  <a16:creationId xmlns:a16="http://schemas.microsoft.com/office/drawing/2014/main" id="{0F8D6A14-909E-4A0B-83CB-409FCF1D59CB}"/>
                </a:ext>
              </a:extLst>
            </p:cNvPr>
            <p:cNvSpPr/>
            <p:nvPr/>
          </p:nvSpPr>
          <p:spPr>
            <a:xfrm>
              <a:off x="2712905" y="4959987"/>
              <a:ext cx="1055831" cy="199224"/>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5" name="Rectangle: Rounded Corners 54">
              <a:extLst>
                <a:ext uri="{FF2B5EF4-FFF2-40B4-BE49-F238E27FC236}">
                  <a16:creationId xmlns:a16="http://schemas.microsoft.com/office/drawing/2014/main" id="{F918CF2F-6F6F-459A-8E13-E824F81C9A5D}"/>
                </a:ext>
              </a:extLst>
            </p:cNvPr>
            <p:cNvSpPr/>
            <p:nvPr/>
          </p:nvSpPr>
          <p:spPr>
            <a:xfrm>
              <a:off x="2705815" y="5214331"/>
              <a:ext cx="1372014" cy="192597"/>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6" name="Rectangle: Rounded Corners 55">
              <a:extLst>
                <a:ext uri="{FF2B5EF4-FFF2-40B4-BE49-F238E27FC236}">
                  <a16:creationId xmlns:a16="http://schemas.microsoft.com/office/drawing/2014/main" id="{31A3310D-49E8-4581-96F2-3B56B6F8866F}"/>
                </a:ext>
              </a:extLst>
            </p:cNvPr>
            <p:cNvSpPr/>
            <p:nvPr/>
          </p:nvSpPr>
          <p:spPr>
            <a:xfrm>
              <a:off x="2712906" y="5461266"/>
              <a:ext cx="1013348" cy="188878"/>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7" name="Rectangle: Rounded Corners 56">
              <a:extLst>
                <a:ext uri="{FF2B5EF4-FFF2-40B4-BE49-F238E27FC236}">
                  <a16:creationId xmlns:a16="http://schemas.microsoft.com/office/drawing/2014/main" id="{9C3B0357-2AD1-4693-8A3A-74611085FEDE}"/>
                </a:ext>
              </a:extLst>
            </p:cNvPr>
            <p:cNvSpPr/>
            <p:nvPr/>
          </p:nvSpPr>
          <p:spPr>
            <a:xfrm>
              <a:off x="2709359" y="5697483"/>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9" name="Rectangle: Rounded Corners 58">
              <a:extLst>
                <a:ext uri="{FF2B5EF4-FFF2-40B4-BE49-F238E27FC236}">
                  <a16:creationId xmlns:a16="http://schemas.microsoft.com/office/drawing/2014/main" id="{0DB8CF5E-18EB-4D67-8E8D-29DBF327C3C2}"/>
                </a:ext>
              </a:extLst>
            </p:cNvPr>
            <p:cNvSpPr/>
            <p:nvPr/>
          </p:nvSpPr>
          <p:spPr>
            <a:xfrm>
              <a:off x="2712905" y="5701715"/>
              <a:ext cx="777513" cy="178771"/>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60" name="Rectangle: Rounded Corners 59">
              <a:extLst>
                <a:ext uri="{FF2B5EF4-FFF2-40B4-BE49-F238E27FC236}">
                  <a16:creationId xmlns:a16="http://schemas.microsoft.com/office/drawing/2014/main" id="{505742EC-7959-4FB3-948F-A05DD3AF565C}"/>
                </a:ext>
              </a:extLst>
            </p:cNvPr>
            <p:cNvSpPr/>
            <p:nvPr/>
          </p:nvSpPr>
          <p:spPr>
            <a:xfrm>
              <a:off x="2728751" y="5941326"/>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61" name="Rectangle: Rounded Corners 60">
              <a:extLst>
                <a:ext uri="{FF2B5EF4-FFF2-40B4-BE49-F238E27FC236}">
                  <a16:creationId xmlns:a16="http://schemas.microsoft.com/office/drawing/2014/main" id="{0D0F7646-8413-4036-9165-E67B205CAACE}"/>
                </a:ext>
              </a:extLst>
            </p:cNvPr>
            <p:cNvSpPr/>
            <p:nvPr/>
          </p:nvSpPr>
          <p:spPr>
            <a:xfrm>
              <a:off x="2732297" y="5945558"/>
              <a:ext cx="1505348" cy="182319"/>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grpSp>
      <p:sp>
        <p:nvSpPr>
          <p:cNvPr id="62" name="TextBox 61">
            <a:extLst>
              <a:ext uri="{FF2B5EF4-FFF2-40B4-BE49-F238E27FC236}">
                <a16:creationId xmlns:a16="http://schemas.microsoft.com/office/drawing/2014/main" id="{905CC81F-1E2E-4ECB-A26D-55DE813D5776}"/>
              </a:ext>
            </a:extLst>
          </p:cNvPr>
          <p:cNvSpPr txBox="1"/>
          <p:nvPr/>
        </p:nvSpPr>
        <p:spPr>
          <a:xfrm>
            <a:off x="8118032" y="4342309"/>
            <a:ext cx="4039534" cy="1692771"/>
          </a:xfrm>
          <a:prstGeom prst="rect">
            <a:avLst/>
          </a:prstGeom>
          <a:noFill/>
        </p:spPr>
        <p:txBody>
          <a:bodyPr wrap="square" rtlCol="0">
            <a:spAutoFit/>
          </a:bodyPr>
          <a:lstStyle/>
          <a:p>
            <a:pPr algn="just"/>
            <a:r>
              <a:rPr lang="en-US" sz="1400" dirty="0"/>
              <a:t>Instructor de Tecnología (2019-Hoy)</a:t>
            </a:r>
          </a:p>
          <a:p>
            <a:pPr algn="just"/>
            <a:r>
              <a:rPr lang="en-US" sz="1600" b="1" dirty="0"/>
              <a:t>Universidad Dominicana O&amp;M</a:t>
            </a:r>
            <a:endParaRPr lang="en-US" sz="1200" b="1" dirty="0"/>
          </a:p>
          <a:p>
            <a:pPr algn="just"/>
            <a:r>
              <a:rPr lang="en-US" sz="1400" dirty="0"/>
              <a:t>Enc. Soporte Tecnológico  (2011-Hoy)</a:t>
            </a:r>
            <a:endParaRPr lang="en-US" sz="1200" dirty="0"/>
          </a:p>
          <a:p>
            <a:pPr algn="just"/>
            <a:r>
              <a:rPr lang="en-US" sz="1600" b="1" dirty="0"/>
              <a:t>Cerveceria Vegana S.R.L.</a:t>
            </a:r>
            <a:endParaRPr lang="en-US" sz="1200" b="1" dirty="0"/>
          </a:p>
          <a:p>
            <a:pPr algn="just"/>
            <a:r>
              <a:rPr lang="en-US" sz="1400" dirty="0"/>
              <a:t>Consultor de Tecnologias (2019-Hoy)</a:t>
            </a:r>
          </a:p>
          <a:p>
            <a:pPr algn="just"/>
            <a:r>
              <a:rPr lang="en-US" sz="1600" b="1" dirty="0"/>
              <a:t>Independiente Freelancer.</a:t>
            </a:r>
          </a:p>
          <a:p>
            <a:pPr algn="just"/>
            <a:r>
              <a:rPr lang="es-DO" sz="1400" b="1" dirty="0">
                <a:hlinkClick r:id="rId16"/>
              </a:rPr>
              <a:t>https://www.youtube.com/@JuancitoPenaV</a:t>
            </a:r>
            <a:endParaRPr lang="en-US" sz="1100" b="1" dirty="0"/>
          </a:p>
        </p:txBody>
      </p:sp>
      <p:pic>
        <p:nvPicPr>
          <p:cNvPr id="63" name="Picture 24" descr="Universidad Dominicana O&amp;M - Formulario de Admisión">
            <a:extLst>
              <a:ext uri="{FF2B5EF4-FFF2-40B4-BE49-F238E27FC236}">
                <a16:creationId xmlns:a16="http://schemas.microsoft.com/office/drawing/2014/main" id="{DD5A35D3-B75E-42CF-BFDB-ED7A3FF9CD54}"/>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r="68875"/>
          <a:stretch/>
        </p:blipFill>
        <p:spPr bwMode="auto">
          <a:xfrm>
            <a:off x="7676104" y="4331267"/>
            <a:ext cx="382974" cy="366195"/>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Cervecería Vegana, SRL">
            <a:extLst>
              <a:ext uri="{FF2B5EF4-FFF2-40B4-BE49-F238E27FC236}">
                <a16:creationId xmlns:a16="http://schemas.microsoft.com/office/drawing/2014/main" id="{B37679E4-2B08-4EA7-972A-1FB451E6B2D0}"/>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647634" y="4800686"/>
            <a:ext cx="470398" cy="391998"/>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Icono equipo, independiente, internet, oficina, en línea, trabajo">
            <a:extLst>
              <a:ext uri="{FF2B5EF4-FFF2-40B4-BE49-F238E27FC236}">
                <a16:creationId xmlns:a16="http://schemas.microsoft.com/office/drawing/2014/main" id="{040608AE-F95A-4DA2-89D5-CC524CACA15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703138" y="5294483"/>
            <a:ext cx="383130" cy="38313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FEC26E1B-2F19-492E-9E7C-789FF4BC97D7}"/>
              </a:ext>
            </a:extLst>
          </p:cNvPr>
          <p:cNvSpPr/>
          <p:nvPr/>
        </p:nvSpPr>
        <p:spPr>
          <a:xfrm>
            <a:off x="3605186" y="606116"/>
            <a:ext cx="153791" cy="15940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67" name="Oval 66">
            <a:extLst>
              <a:ext uri="{FF2B5EF4-FFF2-40B4-BE49-F238E27FC236}">
                <a16:creationId xmlns:a16="http://schemas.microsoft.com/office/drawing/2014/main" id="{66488884-8B2E-4A0E-BB50-8E13A4D231B8}"/>
              </a:ext>
            </a:extLst>
          </p:cNvPr>
          <p:cNvSpPr/>
          <p:nvPr/>
        </p:nvSpPr>
        <p:spPr>
          <a:xfrm>
            <a:off x="7817808" y="596423"/>
            <a:ext cx="153791" cy="15940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8" name="Picture 2">
            <a:extLst>
              <a:ext uri="{FF2B5EF4-FFF2-40B4-BE49-F238E27FC236}">
                <a16:creationId xmlns:a16="http://schemas.microsoft.com/office/drawing/2014/main" id="{F04A4A46-C144-FEF2-90B6-930B0744F439}"/>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662023" y="5749857"/>
            <a:ext cx="364837" cy="364837"/>
          </a:xfrm>
          <a:prstGeom prst="rect">
            <a:avLst/>
          </a:prstGeom>
          <a:noFill/>
          <a:extLst>
            <a:ext uri="{909E8E84-426E-40DD-AFC4-6F175D3DCCD1}">
              <a14:hiddenFill xmlns:a14="http://schemas.microsoft.com/office/drawing/2010/main">
                <a:solidFill>
                  <a:srgbClr val="FFFFFF"/>
                </a:solidFill>
              </a14:hiddenFill>
            </a:ext>
          </a:extLst>
        </p:spPr>
      </p:pic>
      <p:sp>
        <p:nvSpPr>
          <p:cNvPr id="71" name="CuadroTexto 70">
            <a:extLst>
              <a:ext uri="{FF2B5EF4-FFF2-40B4-BE49-F238E27FC236}">
                <a16:creationId xmlns:a16="http://schemas.microsoft.com/office/drawing/2014/main" id="{00327495-78F3-4395-A4ED-D8340B9D1B17}"/>
              </a:ext>
            </a:extLst>
          </p:cNvPr>
          <p:cNvSpPr txBox="1"/>
          <p:nvPr/>
        </p:nvSpPr>
        <p:spPr>
          <a:xfrm>
            <a:off x="7266890" y="2639004"/>
            <a:ext cx="4736555" cy="338554"/>
          </a:xfrm>
          <a:prstGeom prst="rect">
            <a:avLst/>
          </a:prstGeom>
          <a:noFill/>
        </p:spPr>
        <p:txBody>
          <a:bodyPr wrap="square">
            <a:spAutoFit/>
          </a:bodyPr>
          <a:lstStyle/>
          <a:p>
            <a:pPr algn="ctr"/>
            <a:r>
              <a:rPr lang="en-US" sz="1600" b="1" i="0" dirty="0">
                <a:solidFill>
                  <a:srgbClr val="001D35"/>
                </a:solidFill>
                <a:effectLst/>
                <a:latin typeface="72 Condensed" panose="020B0506030000000003" pitchFamily="34" charset="0"/>
                <a:cs typeface="72 Condensed" panose="020B0506030000000003" pitchFamily="34" charset="0"/>
              </a:rPr>
              <a:t>Centro Europeo de Postgrado (CEUPE) Y CESUMA.</a:t>
            </a:r>
            <a:endParaRPr lang="en-US" sz="1600" b="1" dirty="0">
              <a:latin typeface="72 Condensed" panose="020B0506030000000003" pitchFamily="34" charset="0"/>
              <a:cs typeface="72 Condensed" panose="020B0506030000000003" pitchFamily="34" charset="0"/>
            </a:endParaRPr>
          </a:p>
        </p:txBody>
      </p:sp>
      <p:pic>
        <p:nvPicPr>
          <p:cNvPr id="72" name="Picture 4" descr="CEUPE entra en la AEEN (Asociación Española de Escuelas de Negocios)">
            <a:extLst>
              <a:ext uri="{FF2B5EF4-FFF2-40B4-BE49-F238E27FC236}">
                <a16:creationId xmlns:a16="http://schemas.microsoft.com/office/drawing/2014/main" id="{39BC7753-89E6-4FCC-A50C-51BFD024D65C}"/>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27385" b="27277"/>
          <a:stretch/>
        </p:blipFill>
        <p:spPr bwMode="auto">
          <a:xfrm>
            <a:off x="8739281" y="3141300"/>
            <a:ext cx="1253289" cy="319621"/>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6" descr="Instituciones Colaboradoras">
            <a:extLst>
              <a:ext uri="{FF2B5EF4-FFF2-40B4-BE49-F238E27FC236}">
                <a16:creationId xmlns:a16="http://schemas.microsoft.com/office/drawing/2014/main" id="{A0E19D90-9BBE-427B-8007-A4D8C5C0F849}"/>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0334066" y="3140456"/>
            <a:ext cx="678746" cy="364355"/>
          </a:xfrm>
          <a:prstGeom prst="rect">
            <a:avLst/>
          </a:prstGeom>
          <a:noFill/>
          <a:extLst>
            <a:ext uri="{909E8E84-426E-40DD-AFC4-6F175D3DCCD1}">
              <a14:hiddenFill xmlns:a14="http://schemas.microsoft.com/office/drawing/2010/main">
                <a:solidFill>
                  <a:srgbClr val="FFFFFF"/>
                </a:solidFill>
              </a14:hiddenFill>
            </a:ext>
          </a:extLst>
        </p:spPr>
      </p:pic>
      <p:pic>
        <p:nvPicPr>
          <p:cNvPr id="76" name="Imagen 75" descr="Cara de un hombre con un traje de color negro&#10;&#10;Descripción generada automáticamente con confianza media">
            <a:extLst>
              <a:ext uri="{FF2B5EF4-FFF2-40B4-BE49-F238E27FC236}">
                <a16:creationId xmlns:a16="http://schemas.microsoft.com/office/drawing/2014/main" id="{20EA1EC8-C84B-4A0F-B24F-70CB0836C8A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545823" y="1985171"/>
            <a:ext cx="2745258" cy="2677913"/>
          </a:xfrm>
          <a:prstGeom prst="rect">
            <a:avLst/>
          </a:prstGeom>
        </p:spPr>
      </p:pic>
      <p:sp>
        <p:nvSpPr>
          <p:cNvPr id="77" name="CuadroTexto 76">
            <a:extLst>
              <a:ext uri="{FF2B5EF4-FFF2-40B4-BE49-F238E27FC236}">
                <a16:creationId xmlns:a16="http://schemas.microsoft.com/office/drawing/2014/main" id="{990DE92D-5268-4320-B151-EA058D2B6415}"/>
              </a:ext>
            </a:extLst>
          </p:cNvPr>
          <p:cNvSpPr txBox="1"/>
          <p:nvPr/>
        </p:nvSpPr>
        <p:spPr>
          <a:xfrm>
            <a:off x="7602188" y="2313850"/>
            <a:ext cx="4218909" cy="338554"/>
          </a:xfrm>
          <a:prstGeom prst="rect">
            <a:avLst/>
          </a:prstGeom>
          <a:noFill/>
        </p:spPr>
        <p:txBody>
          <a:bodyPr wrap="square">
            <a:spAutoFit/>
          </a:bodyPr>
          <a:lstStyle/>
          <a:p>
            <a:pPr algn="ctr"/>
            <a:r>
              <a:rPr lang="en-GB" sz="1600" dirty="0">
                <a:latin typeface="72 Condensed" panose="020B0506030000000003" pitchFamily="34" charset="0"/>
                <a:cs typeface="72 Condensed" panose="020B0506030000000003" pitchFamily="34" charset="0"/>
              </a:rPr>
              <a:t>Maestría de Big Data &amp; Business Analytics</a:t>
            </a:r>
            <a:endParaRPr lang="en-US" sz="1600" dirty="0">
              <a:latin typeface="72 Condensed" panose="020B0506030000000003" pitchFamily="34" charset="0"/>
              <a:cs typeface="72 Condensed" panose="020B0506030000000003" pitchFamily="34" charset="0"/>
            </a:endParaRPr>
          </a:p>
        </p:txBody>
      </p:sp>
    </p:spTree>
    <p:extLst>
      <p:ext uri="{BB962C8B-B14F-4D97-AF65-F5344CB8AC3E}">
        <p14:creationId xmlns:p14="http://schemas.microsoft.com/office/powerpoint/2010/main" val="4593503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text, application&#10;&#10;Description automatically generated">
            <a:extLst>
              <a:ext uri="{FF2B5EF4-FFF2-40B4-BE49-F238E27FC236}">
                <a16:creationId xmlns:a16="http://schemas.microsoft.com/office/drawing/2014/main" id="{55EF5122-19FD-4D76-B1D4-C950D6BB39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754" y="2053244"/>
            <a:ext cx="7250501" cy="4617651"/>
          </a:xfrm>
          <a:prstGeom prst="rect">
            <a:avLst/>
          </a:prstGeom>
        </p:spPr>
      </p:pic>
      <p:pic>
        <p:nvPicPr>
          <p:cNvPr id="2" name="Imagen 1" descr="Recorte de pantall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9665" y="874663"/>
            <a:ext cx="9490364" cy="1842610"/>
          </a:xfrm>
          <a:prstGeom prst="rect">
            <a:avLst/>
          </a:prstGeom>
        </p:spPr>
      </p:pic>
      <p:cxnSp>
        <p:nvCxnSpPr>
          <p:cNvPr id="7" name="Conector recto de flecha 6"/>
          <p:cNvCxnSpPr>
            <a:cxnSpLocks/>
            <a:stCxn id="22" idx="2"/>
          </p:cNvCxnSpPr>
          <p:nvPr/>
        </p:nvCxnSpPr>
        <p:spPr>
          <a:xfrm flipH="1">
            <a:off x="1841269" y="2132052"/>
            <a:ext cx="2718262" cy="1296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ector recto de flecha 7"/>
          <p:cNvCxnSpPr>
            <a:cxnSpLocks/>
          </p:cNvCxnSpPr>
          <p:nvPr/>
        </p:nvCxnSpPr>
        <p:spPr>
          <a:xfrm>
            <a:off x="1970116" y="3507808"/>
            <a:ext cx="4125884" cy="256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CuadroTexto 20"/>
          <p:cNvSpPr txBox="1"/>
          <p:nvPr/>
        </p:nvSpPr>
        <p:spPr>
          <a:xfrm>
            <a:off x="1873134" y="187105"/>
            <a:ext cx="8703425" cy="461665"/>
          </a:xfrm>
          <a:prstGeom prst="rect">
            <a:avLst/>
          </a:prstGeom>
          <a:noFill/>
        </p:spPr>
        <p:txBody>
          <a:bodyPr wrap="square" rtlCol="0">
            <a:spAutoFit/>
          </a:bodyPr>
          <a:lstStyle/>
          <a:p>
            <a:r>
              <a:rPr lang="en-US" sz="2400" b="1" dirty="0"/>
              <a:t>Creamos nuestro proyecto y seguimos los pasos tan cual se indica.</a:t>
            </a:r>
            <a:endParaRPr lang="es-ES" sz="2400" b="1" dirty="0"/>
          </a:p>
        </p:txBody>
      </p:sp>
      <p:sp>
        <p:nvSpPr>
          <p:cNvPr id="22" name="CuadroTexto 21"/>
          <p:cNvSpPr txBox="1"/>
          <p:nvPr/>
        </p:nvSpPr>
        <p:spPr>
          <a:xfrm>
            <a:off x="4414058" y="1731942"/>
            <a:ext cx="290945" cy="400110"/>
          </a:xfrm>
          <a:prstGeom prst="rect">
            <a:avLst/>
          </a:prstGeom>
          <a:noFill/>
          <a:ln w="28575">
            <a:solidFill>
              <a:srgbClr val="FF0000"/>
            </a:solidFill>
          </a:ln>
        </p:spPr>
        <p:txBody>
          <a:bodyPr wrap="square" rtlCol="0">
            <a:spAutoFit/>
          </a:bodyPr>
          <a:lstStyle/>
          <a:p>
            <a:r>
              <a:rPr lang="en-US" sz="2000" b="1" dirty="0"/>
              <a:t>1</a:t>
            </a:r>
            <a:endParaRPr lang="es-ES" sz="2000" b="1" dirty="0"/>
          </a:p>
        </p:txBody>
      </p:sp>
      <p:sp>
        <p:nvSpPr>
          <p:cNvPr id="23" name="CuadroTexto 22"/>
          <p:cNvSpPr txBox="1"/>
          <p:nvPr/>
        </p:nvSpPr>
        <p:spPr>
          <a:xfrm>
            <a:off x="171282" y="4211905"/>
            <a:ext cx="290945" cy="400110"/>
          </a:xfrm>
          <a:prstGeom prst="rect">
            <a:avLst/>
          </a:prstGeom>
          <a:noFill/>
          <a:ln w="28575">
            <a:solidFill>
              <a:srgbClr val="FF0000"/>
            </a:solidFill>
          </a:ln>
        </p:spPr>
        <p:txBody>
          <a:bodyPr wrap="square" rtlCol="0">
            <a:spAutoFit/>
          </a:bodyPr>
          <a:lstStyle/>
          <a:p>
            <a:r>
              <a:rPr lang="en-US" sz="2000" b="1" dirty="0"/>
              <a:t>2</a:t>
            </a:r>
            <a:endParaRPr lang="es-ES" sz="2000" b="1" dirty="0"/>
          </a:p>
        </p:txBody>
      </p:sp>
    </p:spTree>
    <p:extLst>
      <p:ext uri="{BB962C8B-B14F-4D97-AF65-F5344CB8AC3E}">
        <p14:creationId xmlns:p14="http://schemas.microsoft.com/office/powerpoint/2010/main" val="3041166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 Teams&#10;&#10;Description automatically generated">
            <a:extLst>
              <a:ext uri="{FF2B5EF4-FFF2-40B4-BE49-F238E27FC236}">
                <a16:creationId xmlns:a16="http://schemas.microsoft.com/office/drawing/2014/main" id="{B9701D0C-D7ED-413C-B1A0-61E83E1018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580" y="614112"/>
            <a:ext cx="8046628" cy="5361810"/>
          </a:xfrm>
          <a:prstGeom prst="rect">
            <a:avLst/>
          </a:prstGeom>
        </p:spPr>
      </p:pic>
      <p:sp>
        <p:nvSpPr>
          <p:cNvPr id="3" name="CuadroTexto 2"/>
          <p:cNvSpPr txBox="1"/>
          <p:nvPr/>
        </p:nvSpPr>
        <p:spPr>
          <a:xfrm>
            <a:off x="162984" y="3505165"/>
            <a:ext cx="2975071" cy="2862322"/>
          </a:xfrm>
          <a:prstGeom prst="rect">
            <a:avLst/>
          </a:prstGeom>
          <a:solidFill>
            <a:srgbClr val="92D050"/>
          </a:solidFill>
          <a:ln>
            <a:solidFill>
              <a:srgbClr val="00B050"/>
            </a:solidFill>
          </a:ln>
        </p:spPr>
        <p:txBody>
          <a:bodyPr wrap="square" rtlCol="0">
            <a:spAutoFit/>
          </a:bodyPr>
          <a:lstStyle/>
          <a:p>
            <a:pPr algn="just"/>
            <a:r>
              <a:rPr lang="en-US" dirty="0"/>
              <a:t>Al darle a crear nos saldra esta Ventana con las opciones de (Maestro Detalle, Con Pestaña, Shell, y En Blanco), si tienen en el programa en Español o en English son las mismas opciones, aqui escogemos la ultima opcion, la cual es una Solucion en Blanco,.</a:t>
            </a:r>
            <a:endParaRPr lang="es-ES" dirty="0"/>
          </a:p>
        </p:txBody>
      </p:sp>
      <p:cxnSp>
        <p:nvCxnSpPr>
          <p:cNvPr id="5" name="Conector recto de flecha 4"/>
          <p:cNvCxnSpPr>
            <a:cxnSpLocks/>
            <a:stCxn id="3" idx="0"/>
          </p:cNvCxnSpPr>
          <p:nvPr/>
        </p:nvCxnSpPr>
        <p:spPr>
          <a:xfrm flipV="1">
            <a:off x="1650520" y="2226289"/>
            <a:ext cx="1167495" cy="127887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5555865" y="4723411"/>
            <a:ext cx="6407920" cy="1754326"/>
          </a:xfrm>
          <a:prstGeom prst="rect">
            <a:avLst/>
          </a:prstGeom>
          <a:solidFill>
            <a:schemeClr val="accent2">
              <a:lumMod val="20000"/>
              <a:lumOff val="80000"/>
            </a:schemeClr>
          </a:solidFill>
          <a:ln>
            <a:solidFill>
              <a:srgbClr val="00B050"/>
            </a:solidFill>
          </a:ln>
        </p:spPr>
        <p:txBody>
          <a:bodyPr wrap="square" rtlCol="0">
            <a:spAutoFit/>
          </a:bodyPr>
          <a:lstStyle/>
          <a:p>
            <a:pPr algn="just"/>
            <a:r>
              <a:rPr lang="en-US" dirty="0"/>
              <a:t>Al escoger la ultima opcion, la cual es una Solucion en Blanco, veremos donde dice (“</a:t>
            </a:r>
            <a:r>
              <a:rPr lang="en-US" b="1" dirty="0"/>
              <a:t>Plan to Develop for</a:t>
            </a:r>
            <a:r>
              <a:rPr lang="en-US" dirty="0"/>
              <a:t>”) 3 opciones, las cuales son (</a:t>
            </a:r>
            <a:r>
              <a:rPr lang="en-US" b="1" dirty="0">
                <a:solidFill>
                  <a:srgbClr val="00B050"/>
                </a:solidFill>
              </a:rPr>
              <a:t>Android, IOS, Windows (UWP)</a:t>
            </a:r>
            <a:r>
              <a:rPr lang="en-US" dirty="0"/>
              <a:t>), esta ultima desactivada por defecto, es decir al crear esta Solucion, ya viene con las principales Plataformas (Android, IOS, y Windows), para poder compilar y desplegar en algunos de estos sistemas Operativos.</a:t>
            </a:r>
            <a:endParaRPr lang="es-ES" dirty="0"/>
          </a:p>
        </p:txBody>
      </p:sp>
      <p:cxnSp>
        <p:nvCxnSpPr>
          <p:cNvPr id="8" name="Conector recto de flecha 7"/>
          <p:cNvCxnSpPr>
            <a:cxnSpLocks/>
            <a:stCxn id="7" idx="1"/>
          </p:cNvCxnSpPr>
          <p:nvPr/>
        </p:nvCxnSpPr>
        <p:spPr>
          <a:xfrm flipH="1" flipV="1">
            <a:off x="4314305" y="4723411"/>
            <a:ext cx="1241560" cy="877163"/>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8915400" y="504183"/>
            <a:ext cx="3113616" cy="1200329"/>
          </a:xfrm>
          <a:prstGeom prst="rect">
            <a:avLst/>
          </a:prstGeom>
          <a:solidFill>
            <a:srgbClr val="FFFF00"/>
          </a:solidFill>
          <a:ln>
            <a:solidFill>
              <a:srgbClr val="FFFF00"/>
            </a:solidFill>
          </a:ln>
        </p:spPr>
        <p:txBody>
          <a:bodyPr wrap="square" rtlCol="0">
            <a:spAutoFit/>
          </a:bodyPr>
          <a:lstStyle/>
          <a:p>
            <a:pPr algn="ctr"/>
            <a:r>
              <a:rPr lang="en-US" dirty="0"/>
              <a:t>Le damos a Crear y esperamos que termine de crear nuestro proyecto y hacer las modificaciones necesarias.</a:t>
            </a:r>
            <a:endParaRPr lang="es-ES" dirty="0"/>
          </a:p>
        </p:txBody>
      </p:sp>
      <p:cxnSp>
        <p:nvCxnSpPr>
          <p:cNvPr id="12" name="Conector recto de flecha 11"/>
          <p:cNvCxnSpPr>
            <a:cxnSpLocks/>
            <a:stCxn id="10" idx="1"/>
          </p:cNvCxnSpPr>
          <p:nvPr/>
        </p:nvCxnSpPr>
        <p:spPr>
          <a:xfrm flipH="1">
            <a:off x="4229102" y="1104348"/>
            <a:ext cx="4686298" cy="216987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1">
            <a:extLst>
              <a:ext uri="{FF2B5EF4-FFF2-40B4-BE49-F238E27FC236}">
                <a16:creationId xmlns:a16="http://schemas.microsoft.com/office/drawing/2014/main" id="{29EB44A8-36DC-4448-9594-3E0BC57816DA}"/>
              </a:ext>
            </a:extLst>
          </p:cNvPr>
          <p:cNvCxnSpPr>
            <a:cxnSpLocks/>
            <a:stCxn id="10" idx="2"/>
          </p:cNvCxnSpPr>
          <p:nvPr/>
        </p:nvCxnSpPr>
        <p:spPr>
          <a:xfrm flipH="1">
            <a:off x="9024505" y="1704512"/>
            <a:ext cx="1447703" cy="1271444"/>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0063B53-D173-49C7-A465-1FC373AB0CDA}"/>
              </a:ext>
            </a:extLst>
          </p:cNvPr>
          <p:cNvSpPr txBox="1"/>
          <p:nvPr/>
        </p:nvSpPr>
        <p:spPr>
          <a:xfrm>
            <a:off x="1500787" y="2750998"/>
            <a:ext cx="488373" cy="523220"/>
          </a:xfrm>
          <a:prstGeom prst="rect">
            <a:avLst/>
          </a:prstGeom>
          <a:noFill/>
        </p:spPr>
        <p:txBody>
          <a:bodyPr wrap="square" rtlCol="0">
            <a:spAutoFit/>
          </a:bodyPr>
          <a:lstStyle/>
          <a:p>
            <a:pPr algn="ctr"/>
            <a:r>
              <a:rPr lang="en-US" sz="2800" b="1" dirty="0">
                <a:solidFill>
                  <a:srgbClr val="FF0000"/>
                </a:solidFill>
              </a:rPr>
              <a:t>3</a:t>
            </a:r>
            <a:endParaRPr lang="es-DO" sz="2800" b="1" dirty="0">
              <a:solidFill>
                <a:srgbClr val="FF0000"/>
              </a:solidFill>
            </a:endParaRPr>
          </a:p>
        </p:txBody>
      </p:sp>
      <p:sp>
        <p:nvSpPr>
          <p:cNvPr id="23" name="TextBox 22">
            <a:extLst>
              <a:ext uri="{FF2B5EF4-FFF2-40B4-BE49-F238E27FC236}">
                <a16:creationId xmlns:a16="http://schemas.microsoft.com/office/drawing/2014/main" id="{2A0FB825-6032-4572-9690-07CE87D114AE}"/>
              </a:ext>
            </a:extLst>
          </p:cNvPr>
          <p:cNvSpPr txBox="1"/>
          <p:nvPr/>
        </p:nvSpPr>
        <p:spPr>
          <a:xfrm>
            <a:off x="5090728" y="4819712"/>
            <a:ext cx="488373" cy="523220"/>
          </a:xfrm>
          <a:prstGeom prst="rect">
            <a:avLst/>
          </a:prstGeom>
          <a:noFill/>
        </p:spPr>
        <p:txBody>
          <a:bodyPr wrap="square" rtlCol="0">
            <a:spAutoFit/>
          </a:bodyPr>
          <a:lstStyle/>
          <a:p>
            <a:pPr algn="ctr"/>
            <a:r>
              <a:rPr lang="en-US" sz="2800" b="1" dirty="0">
                <a:solidFill>
                  <a:srgbClr val="FF0000"/>
                </a:solidFill>
              </a:rPr>
              <a:t>4</a:t>
            </a:r>
            <a:endParaRPr lang="es-DO" sz="2800" b="1" dirty="0">
              <a:solidFill>
                <a:srgbClr val="FF0000"/>
              </a:solidFill>
            </a:endParaRPr>
          </a:p>
        </p:txBody>
      </p:sp>
      <p:sp>
        <p:nvSpPr>
          <p:cNvPr id="25" name="TextBox 24">
            <a:extLst>
              <a:ext uri="{FF2B5EF4-FFF2-40B4-BE49-F238E27FC236}">
                <a16:creationId xmlns:a16="http://schemas.microsoft.com/office/drawing/2014/main" id="{6DEEAF2E-3DF7-495A-9F26-2DC1C4EBDFC7}"/>
              </a:ext>
            </a:extLst>
          </p:cNvPr>
          <p:cNvSpPr txBox="1"/>
          <p:nvPr/>
        </p:nvSpPr>
        <p:spPr>
          <a:xfrm>
            <a:off x="8317922" y="703554"/>
            <a:ext cx="488373" cy="523220"/>
          </a:xfrm>
          <a:prstGeom prst="rect">
            <a:avLst/>
          </a:prstGeom>
          <a:noFill/>
        </p:spPr>
        <p:txBody>
          <a:bodyPr wrap="square" rtlCol="0">
            <a:spAutoFit/>
          </a:bodyPr>
          <a:lstStyle/>
          <a:p>
            <a:pPr algn="ctr"/>
            <a:r>
              <a:rPr lang="en-US" sz="2800" b="1" dirty="0">
                <a:solidFill>
                  <a:srgbClr val="FF0000"/>
                </a:solidFill>
              </a:rPr>
              <a:t>5</a:t>
            </a:r>
            <a:endParaRPr lang="es-DO" sz="2800" b="1" dirty="0">
              <a:solidFill>
                <a:srgbClr val="FF0000"/>
              </a:solidFill>
            </a:endParaRPr>
          </a:p>
        </p:txBody>
      </p:sp>
    </p:spTree>
    <p:extLst>
      <p:ext uri="{BB962C8B-B14F-4D97-AF65-F5344CB8AC3E}">
        <p14:creationId xmlns:p14="http://schemas.microsoft.com/office/powerpoint/2010/main" val="4130755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Xamarin.Forms Diseños - Xamarin | Microsoft Docs">
            <a:extLst>
              <a:ext uri="{FF2B5EF4-FFF2-40B4-BE49-F238E27FC236}">
                <a16:creationId xmlns:a16="http://schemas.microsoft.com/office/drawing/2014/main" id="{C0EE905C-1406-48E3-BF7C-5B86932785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385" y="0"/>
            <a:ext cx="104187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426CFE6-F1CC-45B3-8660-AED3A313D83B}"/>
              </a:ext>
            </a:extLst>
          </p:cNvPr>
          <p:cNvSpPr/>
          <p:nvPr/>
        </p:nvSpPr>
        <p:spPr>
          <a:xfrm>
            <a:off x="7306888" y="3429000"/>
            <a:ext cx="1895302" cy="3429000"/>
          </a:xfrm>
          <a:prstGeom prst="rect">
            <a:avLst/>
          </a:prstGeom>
          <a:noFill/>
          <a:ln w="38100">
            <a:solidFill>
              <a:srgbClr val="FF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 name="Rectangle 3">
            <a:extLst>
              <a:ext uri="{FF2B5EF4-FFF2-40B4-BE49-F238E27FC236}">
                <a16:creationId xmlns:a16="http://schemas.microsoft.com/office/drawing/2014/main" id="{F6202F0F-EFF5-4400-9480-7DD79DD4C05D}"/>
              </a:ext>
            </a:extLst>
          </p:cNvPr>
          <p:cNvSpPr/>
          <p:nvPr/>
        </p:nvSpPr>
        <p:spPr>
          <a:xfrm>
            <a:off x="7306888" y="0"/>
            <a:ext cx="1895302" cy="3325091"/>
          </a:xfrm>
          <a:prstGeom prst="rect">
            <a:avLst/>
          </a:prstGeom>
          <a:noFill/>
          <a:ln w="38100">
            <a:solidFill>
              <a:srgbClr val="00B05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 name="Rectangle 4">
            <a:extLst>
              <a:ext uri="{FF2B5EF4-FFF2-40B4-BE49-F238E27FC236}">
                <a16:creationId xmlns:a16="http://schemas.microsoft.com/office/drawing/2014/main" id="{DF7A1AC5-5C92-4B1A-AF8F-6D692D28FA56}"/>
              </a:ext>
            </a:extLst>
          </p:cNvPr>
          <p:cNvSpPr/>
          <p:nvPr/>
        </p:nvSpPr>
        <p:spPr>
          <a:xfrm>
            <a:off x="981624" y="3429000"/>
            <a:ext cx="1895302" cy="3429000"/>
          </a:xfrm>
          <a:prstGeom prst="rect">
            <a:avLst/>
          </a:prstGeom>
          <a:noFill/>
          <a:ln w="38100">
            <a:solidFill>
              <a:srgbClr val="00B05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cxnSp>
        <p:nvCxnSpPr>
          <p:cNvPr id="6" name="Straight Arrow Connector 5">
            <a:extLst>
              <a:ext uri="{FF2B5EF4-FFF2-40B4-BE49-F238E27FC236}">
                <a16:creationId xmlns:a16="http://schemas.microsoft.com/office/drawing/2014/main" id="{E29B0894-7BDE-4647-AAF0-30FA0A0D796D}"/>
              </a:ext>
            </a:extLst>
          </p:cNvPr>
          <p:cNvCxnSpPr>
            <a:cxnSpLocks/>
          </p:cNvCxnSpPr>
          <p:nvPr/>
        </p:nvCxnSpPr>
        <p:spPr>
          <a:xfrm flipV="1">
            <a:off x="2876926" y="2394065"/>
            <a:ext cx="4429962" cy="27265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8037351-78D3-449C-B970-5BBE27FEB31B}"/>
              </a:ext>
            </a:extLst>
          </p:cNvPr>
          <p:cNvCxnSpPr>
            <a:cxnSpLocks/>
          </p:cNvCxnSpPr>
          <p:nvPr/>
        </p:nvCxnSpPr>
        <p:spPr>
          <a:xfrm>
            <a:off x="2876926" y="5104015"/>
            <a:ext cx="4429962" cy="43226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4138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BB029FF2-D296-1A3C-97C4-86EFCC9177F7}"/>
              </a:ext>
            </a:extLst>
          </p:cNvPr>
          <p:cNvSpPr txBox="1"/>
          <p:nvPr/>
        </p:nvSpPr>
        <p:spPr>
          <a:xfrm>
            <a:off x="264747" y="3581400"/>
            <a:ext cx="8308373" cy="3170099"/>
          </a:xfrm>
          <a:prstGeom prst="rect">
            <a:avLst/>
          </a:prstGeom>
          <a:noFill/>
        </p:spPr>
        <p:txBody>
          <a:bodyPr wrap="square">
            <a:spAutoFit/>
          </a:bodyPr>
          <a:lstStyle/>
          <a:p>
            <a:pPr algn="just"/>
            <a:r>
              <a:rPr lang="es-ES" sz="2000" b="1" i="0" dirty="0">
                <a:effectLst/>
                <a:latin typeface="Times New Roman" panose="02020603050405020304" pitchFamily="18" charset="0"/>
                <a:cs typeface="Times New Roman" panose="02020603050405020304" pitchFamily="18" charset="0"/>
              </a:rPr>
              <a:t>GridLayout</a:t>
            </a:r>
            <a:r>
              <a:rPr lang="es-ES" sz="2000" b="0" i="0" dirty="0">
                <a:effectLst/>
                <a:latin typeface="Times New Roman" panose="02020603050405020304" pitchFamily="18" charset="0"/>
                <a:cs typeface="Times New Roman" panose="02020603050405020304" pitchFamily="18" charset="0"/>
              </a:rPr>
              <a:t> es un tipo de diseño en la interfaz gráfica de usuario (GUI) utilizado en la programación de aplicaciones. En este diseño, los componentes de la interfaz, como botones, etiquetas, campos de entrada, etc., se colocan en una cuadrícula de filas y columnas. Cada componente se ubica en una celda de la cuadrícula y puede ocupar una o varias celdas.</a:t>
            </a:r>
          </a:p>
          <a:p>
            <a:pPr algn="just"/>
            <a:endParaRPr lang="es-ES" sz="2000" b="0" i="0" dirty="0">
              <a:effectLst/>
              <a:latin typeface="Times New Roman" panose="02020603050405020304" pitchFamily="18" charset="0"/>
              <a:cs typeface="Times New Roman" panose="02020603050405020304" pitchFamily="18" charset="0"/>
            </a:endParaRPr>
          </a:p>
          <a:p>
            <a:pPr algn="just"/>
            <a:r>
              <a:rPr lang="es-ES" sz="2000" b="0" i="0" dirty="0">
                <a:effectLst/>
                <a:latin typeface="Times New Roman" panose="02020603050405020304" pitchFamily="18" charset="0"/>
                <a:cs typeface="Times New Roman" panose="02020603050405020304" pitchFamily="18" charset="0"/>
              </a:rPr>
              <a:t>El GridLayout es útil para crear interfaces de usuario que requieren que los componentes estén organizados en una estructura de cuadrícula regular. También es flexible en cuanto a la cantidad de filas y columnas que se pueden agregar, lo que permite adaptarse a las necesidades de la aplicación</a:t>
            </a:r>
          </a:p>
        </p:txBody>
      </p:sp>
      <p:sp>
        <p:nvSpPr>
          <p:cNvPr id="6" name="CuadroTexto 5">
            <a:extLst>
              <a:ext uri="{FF2B5EF4-FFF2-40B4-BE49-F238E27FC236}">
                <a16:creationId xmlns:a16="http://schemas.microsoft.com/office/drawing/2014/main" id="{A50ACD5F-1C6D-F534-C466-7D6CDEB00987}"/>
              </a:ext>
            </a:extLst>
          </p:cNvPr>
          <p:cNvSpPr txBox="1"/>
          <p:nvPr/>
        </p:nvSpPr>
        <p:spPr>
          <a:xfrm>
            <a:off x="314325" y="123587"/>
            <a:ext cx="3829050" cy="523220"/>
          </a:xfrm>
          <a:prstGeom prst="rect">
            <a:avLst/>
          </a:prstGeom>
          <a:noFill/>
        </p:spPr>
        <p:txBody>
          <a:bodyPr wrap="square">
            <a:spAutoFit/>
          </a:bodyPr>
          <a:lstStyle/>
          <a:p>
            <a:r>
              <a:rPr lang="es-ES" sz="2800" b="1" i="0" u="sng" dirty="0">
                <a:effectLst>
                  <a:outerShdw blurRad="38100" dist="38100" dir="2700000" algn="tl">
                    <a:srgbClr val="000000">
                      <a:alpha val="43137"/>
                    </a:srgbClr>
                  </a:outerShdw>
                </a:effectLst>
                <a:latin typeface="Söhne"/>
              </a:rPr>
              <a:t>¿Qué es el GridLayout?</a:t>
            </a:r>
            <a:endParaRPr lang="es-DO" sz="2800" b="1" u="sng" dirty="0">
              <a:effectLst>
                <a:outerShdw blurRad="38100" dist="38100" dir="2700000" algn="tl">
                  <a:srgbClr val="000000">
                    <a:alpha val="43137"/>
                  </a:srgbClr>
                </a:outerShdw>
              </a:effectLst>
            </a:endParaRPr>
          </a:p>
        </p:txBody>
      </p:sp>
      <p:sp>
        <p:nvSpPr>
          <p:cNvPr id="7" name="AutoShape 2">
            <a:extLst>
              <a:ext uri="{FF2B5EF4-FFF2-40B4-BE49-F238E27FC236}">
                <a16:creationId xmlns:a16="http://schemas.microsoft.com/office/drawing/2014/main" id="{5259E40B-F115-F739-3070-94C0AC3A2EA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DO"/>
          </a:p>
        </p:txBody>
      </p:sp>
      <p:pic>
        <p:nvPicPr>
          <p:cNvPr id="8" name="Imagen 7">
            <a:extLst>
              <a:ext uri="{FF2B5EF4-FFF2-40B4-BE49-F238E27FC236}">
                <a16:creationId xmlns:a16="http://schemas.microsoft.com/office/drawing/2014/main" id="{9E1791CF-8805-9D05-5578-29184E423BB3}"/>
              </a:ext>
            </a:extLst>
          </p:cNvPr>
          <p:cNvPicPr>
            <a:picLocks noChangeAspect="1"/>
          </p:cNvPicPr>
          <p:nvPr/>
        </p:nvPicPr>
        <p:blipFill>
          <a:blip r:embed="rId2"/>
          <a:stretch>
            <a:fillRect/>
          </a:stretch>
        </p:blipFill>
        <p:spPr>
          <a:xfrm>
            <a:off x="9019985" y="158749"/>
            <a:ext cx="2943226" cy="6540502"/>
          </a:xfrm>
          <a:prstGeom prst="rect">
            <a:avLst/>
          </a:prstGeom>
        </p:spPr>
      </p:pic>
      <p:sp>
        <p:nvSpPr>
          <p:cNvPr id="4" name="CuadroTexto 3">
            <a:extLst>
              <a:ext uri="{FF2B5EF4-FFF2-40B4-BE49-F238E27FC236}">
                <a16:creationId xmlns:a16="http://schemas.microsoft.com/office/drawing/2014/main" id="{C025EDE2-1036-AAD6-8C7B-84FEE2FDB92E}"/>
              </a:ext>
            </a:extLst>
          </p:cNvPr>
          <p:cNvSpPr txBox="1"/>
          <p:nvPr/>
        </p:nvSpPr>
        <p:spPr>
          <a:xfrm>
            <a:off x="228789" y="646807"/>
            <a:ext cx="8454772" cy="2862322"/>
          </a:xfrm>
          <a:prstGeom prst="rect">
            <a:avLst/>
          </a:prstGeom>
          <a:noFill/>
        </p:spPr>
        <p:txBody>
          <a:bodyPr wrap="square">
            <a:spAutoFit/>
          </a:bodyPr>
          <a:lstStyle>
            <a:defPPr>
              <a:defRPr lang="es-DO"/>
            </a:defPPr>
            <a:lvl1pPr algn="just">
              <a:defRPr sz="2000" b="0" i="0">
                <a:effectLst/>
                <a:latin typeface="Times New Roman" panose="02020603050405020304" pitchFamily="18" charset="0"/>
                <a:cs typeface="Times New Roman" panose="02020603050405020304" pitchFamily="18" charset="0"/>
              </a:defRPr>
            </a:lvl1pPr>
          </a:lstStyle>
          <a:p>
            <a:r>
              <a:rPr lang="es-ES" sz="1800" dirty="0"/>
              <a:t>En Xamarin, el </a:t>
            </a:r>
            <a:r>
              <a:rPr lang="es-ES" sz="1800" b="1" dirty="0"/>
              <a:t>Grid</a:t>
            </a:r>
            <a:r>
              <a:rPr lang="es-ES" sz="1800" dirty="0"/>
              <a:t> es un contenedor de diseño que permite organizar los elementos de la interfaz de usuario (UI) en filas y columnas, creando una cuadrícula flexible. Es un panel de diseño que te permite establecer de manera precisa la posición y el tamaño de los elementos dentro de la cuadrícula.</a:t>
            </a:r>
          </a:p>
          <a:p>
            <a:endParaRPr lang="es-ES" sz="1800" dirty="0"/>
          </a:p>
          <a:p>
            <a:r>
              <a:rPr lang="es-ES" sz="1800" dirty="0"/>
              <a:t>El </a:t>
            </a:r>
            <a:r>
              <a:rPr lang="es-ES" sz="1800" b="1" dirty="0"/>
              <a:t>Grid</a:t>
            </a:r>
            <a:r>
              <a:rPr lang="es-ES" sz="1800" dirty="0"/>
              <a:t> es parte de la biblioteca Xamarin.Forms y se utiliza para crear interfaces de usuario más complejas y adaptativas. Puedes definir la estructura de filas y columnas de la cuadrícula y luego colocar elementos en celdas específicas de la cuadrícula. Esto te brinda un mayor control sobre el diseño de la UI y permite crear diseños responsivos que se adaptan a diferentes tamaños de pantalla.</a:t>
            </a:r>
          </a:p>
        </p:txBody>
      </p:sp>
    </p:spTree>
    <p:extLst>
      <p:ext uri="{BB962C8B-B14F-4D97-AF65-F5344CB8AC3E}">
        <p14:creationId xmlns:p14="http://schemas.microsoft.com/office/powerpoint/2010/main" val="722030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4203916" y="405511"/>
            <a:ext cx="4239687" cy="584775"/>
          </a:xfrm>
          <a:prstGeom prst="rect">
            <a:avLst/>
          </a:prstGeom>
        </p:spPr>
        <p:txBody>
          <a:bodyPr wrap="none">
            <a:spAutoFit/>
          </a:bodyPr>
          <a:lstStyle/>
          <a:p>
            <a:r>
              <a:rPr lang="es-ES" sz="3200" b="1" i="0" dirty="0">
                <a:solidFill>
                  <a:srgbClr val="273B47"/>
                </a:solidFill>
                <a:effectLst/>
                <a:latin typeface="cooper_hewittmedium"/>
              </a:rPr>
              <a:t>Usando GridLayout</a:t>
            </a:r>
          </a:p>
        </p:txBody>
      </p:sp>
      <p:sp>
        <p:nvSpPr>
          <p:cNvPr id="5" name="Rectángulo 4"/>
          <p:cNvSpPr/>
          <p:nvPr/>
        </p:nvSpPr>
        <p:spPr>
          <a:xfrm>
            <a:off x="315883" y="1448159"/>
            <a:ext cx="11696007" cy="1569660"/>
          </a:xfrm>
          <a:prstGeom prst="rect">
            <a:avLst/>
          </a:prstGeom>
        </p:spPr>
        <p:txBody>
          <a:bodyPr wrap="square">
            <a:spAutoFit/>
          </a:bodyPr>
          <a:lstStyle/>
          <a:p>
            <a:pPr algn="just"/>
            <a:r>
              <a:rPr lang="es-DO" sz="2400" b="0" i="0" dirty="0">
                <a:effectLst/>
                <a:latin typeface="Montserrat"/>
              </a:rPr>
              <a:t>Grid soporta la organización de vistas en filas y columnas. Filas y columnas puede ser ajustadas a tener tamaños proporcionales o tamaños absolutos. El GridLayout no debe ser confundido con las conocidas tablas y no intenta presentar datos tabulares.  A diferencia de tablas HTML, GridLayout esta puramente destinado para trazado de contenido.</a:t>
            </a:r>
            <a:endParaRPr lang="es-ES" sz="2400" b="0" i="0" dirty="0">
              <a:effectLst/>
              <a:latin typeface="Lato"/>
            </a:endParaRPr>
          </a:p>
        </p:txBody>
      </p:sp>
      <p:pic>
        <p:nvPicPr>
          <p:cNvPr id="1026" name="Picture 2" descr="La leyenda de Xamarin… - Resuelve"/>
          <p:cNvPicPr>
            <a:picLocks noChangeAspect="1" noChangeArrowheads="1"/>
          </p:cNvPicPr>
          <p:nvPr/>
        </p:nvPicPr>
        <p:blipFill rotWithShape="1">
          <a:blip r:embed="rId2">
            <a:extLst>
              <a:ext uri="{28A0092B-C50C-407E-A947-70E740481C1C}">
                <a14:useLocalDpi xmlns:a14="http://schemas.microsoft.com/office/drawing/2010/main" val="0"/>
              </a:ext>
            </a:extLst>
          </a:blip>
          <a:srcRect t="18523" b="14552"/>
          <a:stretch/>
        </p:blipFill>
        <p:spPr bwMode="auto">
          <a:xfrm>
            <a:off x="439546" y="209191"/>
            <a:ext cx="3477345" cy="9774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9DA1323-CE17-4269-A8AB-B7A248520D09}"/>
              </a:ext>
            </a:extLst>
          </p:cNvPr>
          <p:cNvSpPr txBox="1"/>
          <p:nvPr/>
        </p:nvSpPr>
        <p:spPr>
          <a:xfrm>
            <a:off x="315883" y="3279371"/>
            <a:ext cx="11696007" cy="2862322"/>
          </a:xfrm>
          <a:prstGeom prst="rect">
            <a:avLst/>
          </a:prstGeom>
          <a:noFill/>
        </p:spPr>
        <p:txBody>
          <a:bodyPr wrap="square">
            <a:spAutoFit/>
          </a:bodyPr>
          <a:lstStyle/>
          <a:p>
            <a:pPr algn="just" fontAlgn="base"/>
            <a:r>
              <a:rPr lang="es-DO" sz="2000" b="1" i="0" dirty="0">
                <a:effectLst/>
                <a:latin typeface="inherit"/>
              </a:rPr>
              <a:t>Propósito:</a:t>
            </a:r>
          </a:p>
          <a:p>
            <a:pPr algn="just" fontAlgn="base"/>
            <a:endParaRPr lang="es-DO" sz="2000" b="0" i="0" dirty="0">
              <a:effectLst/>
              <a:latin typeface="Montserrat"/>
            </a:endParaRPr>
          </a:p>
          <a:p>
            <a:pPr algn="just" fontAlgn="base"/>
            <a:r>
              <a:rPr lang="es-DO" sz="2000" b="0" i="0" dirty="0">
                <a:effectLst/>
                <a:latin typeface="Montserrat"/>
              </a:rPr>
              <a:t>GridLayout puede ser usado para organizar vistas dentro de una cuadrícula. Puede ser de gran utilidad en los siguientes casos:</a:t>
            </a:r>
          </a:p>
          <a:p>
            <a:pPr algn="just" fontAlgn="base"/>
            <a:endParaRPr lang="es-DO" sz="2000" b="0" i="0" dirty="0">
              <a:effectLst/>
              <a:latin typeface="Montserrat"/>
            </a:endParaRPr>
          </a:p>
          <a:p>
            <a:pPr marL="342900" indent="-342900" algn="just" fontAlgn="base">
              <a:buFont typeface="Wingdings" panose="05000000000000000000" pitchFamily="2" charset="2"/>
              <a:buChar char="ü"/>
            </a:pPr>
            <a:r>
              <a:rPr lang="es-DO" sz="2000" b="0" i="0" dirty="0">
                <a:effectLst/>
                <a:latin typeface="Montserrat"/>
              </a:rPr>
              <a:t>Organizando botones en una aplicación Calculadora, aplicaciones de usuarios, etc.</a:t>
            </a:r>
          </a:p>
          <a:p>
            <a:pPr marL="342900" indent="-342900" algn="just" fontAlgn="base">
              <a:buFont typeface="Wingdings" panose="05000000000000000000" pitchFamily="2" charset="2"/>
              <a:buChar char="ü"/>
            </a:pPr>
            <a:r>
              <a:rPr lang="es-DO" sz="2000" b="0" i="0" dirty="0">
                <a:effectLst/>
                <a:latin typeface="Montserrat"/>
              </a:rPr>
              <a:t>Organizando botones/opciones en una cuadrícula, como por ejemplo en las ventanas principales en IOS o Android.</a:t>
            </a:r>
          </a:p>
          <a:p>
            <a:pPr marL="342900" indent="-342900" algn="just" fontAlgn="base">
              <a:buFont typeface="Wingdings" panose="05000000000000000000" pitchFamily="2" charset="2"/>
              <a:buChar char="ü"/>
            </a:pPr>
            <a:r>
              <a:rPr lang="es-DO" sz="2000" b="0" i="0" dirty="0">
                <a:effectLst/>
                <a:latin typeface="Montserrat"/>
              </a:rPr>
              <a:t>Organizando vistas de tal manera que sean de el mismo tamaño en una dimensión.</a:t>
            </a:r>
          </a:p>
        </p:txBody>
      </p:sp>
      <p:sp>
        <p:nvSpPr>
          <p:cNvPr id="7" name="TextBox 6">
            <a:extLst>
              <a:ext uri="{FF2B5EF4-FFF2-40B4-BE49-F238E27FC236}">
                <a16:creationId xmlns:a16="http://schemas.microsoft.com/office/drawing/2014/main" id="{63E51407-017F-40B5-BEF3-0E63D44321C5}"/>
              </a:ext>
            </a:extLst>
          </p:cNvPr>
          <p:cNvSpPr txBox="1"/>
          <p:nvPr/>
        </p:nvSpPr>
        <p:spPr>
          <a:xfrm>
            <a:off x="1828041" y="6160101"/>
            <a:ext cx="8671689" cy="584775"/>
          </a:xfrm>
          <a:prstGeom prst="rect">
            <a:avLst/>
          </a:prstGeom>
          <a:noFill/>
        </p:spPr>
        <p:txBody>
          <a:bodyPr wrap="square">
            <a:spAutoFit/>
          </a:bodyPr>
          <a:lstStyle/>
          <a:p>
            <a:pPr algn="l"/>
            <a:r>
              <a:rPr lang="es-DO" sz="1600" b="1" i="0" dirty="0">
                <a:solidFill>
                  <a:srgbClr val="292929"/>
                </a:solidFill>
                <a:effectLst/>
                <a:latin typeface="charter"/>
              </a:rPr>
              <a:t>Artículo en inglés:</a:t>
            </a:r>
            <a:r>
              <a:rPr lang="es-DO" sz="1600" b="0" i="0" dirty="0">
                <a:solidFill>
                  <a:srgbClr val="292929"/>
                </a:solidFill>
                <a:effectLst/>
                <a:latin typeface="charter"/>
              </a:rPr>
              <a:t> </a:t>
            </a:r>
            <a:r>
              <a:rPr lang="es-DO" sz="1600" b="0" i="0" u="sng" dirty="0">
                <a:solidFill>
                  <a:srgbClr val="292929"/>
                </a:solidFill>
                <a:effectLst/>
                <a:latin typeface="charter"/>
                <a:hlinkClick r:id="rId3"/>
              </a:rPr>
              <a:t>https://askxammy.com/working-with-gridlayout-in-xamarin-forms/</a:t>
            </a:r>
            <a:endParaRPr lang="es-DO" sz="1600" b="0" i="0" dirty="0">
              <a:solidFill>
                <a:srgbClr val="292929"/>
              </a:solidFill>
              <a:effectLst/>
              <a:latin typeface="charter"/>
            </a:endParaRPr>
          </a:p>
          <a:p>
            <a:pPr algn="l"/>
            <a:r>
              <a:rPr lang="es-DO" sz="1600" b="1" i="0" dirty="0">
                <a:solidFill>
                  <a:srgbClr val="292929"/>
                </a:solidFill>
                <a:effectLst/>
                <a:latin typeface="charter"/>
              </a:rPr>
              <a:t>Referencias: </a:t>
            </a:r>
            <a:r>
              <a:rPr lang="es-DO" sz="1600" b="0" i="0" u="sng" dirty="0">
                <a:solidFill>
                  <a:srgbClr val="292929"/>
                </a:solidFill>
                <a:effectLst/>
                <a:latin typeface="charter"/>
                <a:hlinkClick r:id="rId4"/>
              </a:rPr>
              <a:t>https://docs.microsoft.com/en-us/xamarin/xamarin-forms/user-interface/layouts/grid</a:t>
            </a:r>
            <a:endParaRPr lang="es-DO" sz="1600" b="0" i="0" dirty="0">
              <a:solidFill>
                <a:srgbClr val="292929"/>
              </a:solidFill>
              <a:effectLst/>
              <a:latin typeface="charter"/>
            </a:endParaRPr>
          </a:p>
        </p:txBody>
      </p:sp>
    </p:spTree>
    <p:extLst>
      <p:ext uri="{BB962C8B-B14F-4D97-AF65-F5344CB8AC3E}">
        <p14:creationId xmlns:p14="http://schemas.microsoft.com/office/powerpoint/2010/main" val="879734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1B2888-D638-4FC1-A51D-C2DB818B7CFA}"/>
              </a:ext>
            </a:extLst>
          </p:cNvPr>
          <p:cNvSpPr txBox="1"/>
          <p:nvPr/>
        </p:nvSpPr>
        <p:spPr>
          <a:xfrm>
            <a:off x="313457" y="1120676"/>
            <a:ext cx="11565081" cy="2308324"/>
          </a:xfrm>
          <a:prstGeom prst="rect">
            <a:avLst/>
          </a:prstGeom>
          <a:noFill/>
        </p:spPr>
        <p:txBody>
          <a:bodyPr wrap="square">
            <a:spAutoFit/>
          </a:bodyPr>
          <a:lstStyle/>
          <a:p>
            <a:pPr algn="just" fontAlgn="base"/>
            <a:r>
              <a:rPr lang="es-DO" b="1" i="0" dirty="0">
                <a:effectLst/>
                <a:latin typeface="inherit"/>
              </a:rPr>
              <a:t>Usos: </a:t>
            </a:r>
          </a:p>
          <a:p>
            <a:pPr algn="just" fontAlgn="base"/>
            <a:endParaRPr lang="es-DO" b="0" i="0" dirty="0">
              <a:effectLst/>
              <a:latin typeface="Montserrat"/>
            </a:endParaRPr>
          </a:p>
          <a:p>
            <a:pPr algn="just" fontAlgn="base"/>
            <a:r>
              <a:rPr lang="es-DO" b="0" i="0" dirty="0">
                <a:effectLst/>
                <a:latin typeface="Montserrat"/>
              </a:rPr>
              <a:t>A diferencia de las tablas tradicionales, GridLayout no reduce el número de tamaños de filas y columnas del contenido. En lugar de ello, GridLayout tiene un RowCollection y HeigthCollection. Estas colecciones tienen definiciones de como filas y columnas serán distribuidas. Vistas son añadidas al GridLayout con un índice detallado de filas y columnas, el cual identifica que fila y columna debe ser colocada en una vista.</a:t>
            </a:r>
          </a:p>
          <a:p>
            <a:pPr algn="just" fontAlgn="base"/>
            <a:endParaRPr lang="es-DO" b="0" i="0" dirty="0">
              <a:effectLst/>
              <a:latin typeface="Montserrat"/>
            </a:endParaRPr>
          </a:p>
        </p:txBody>
      </p:sp>
      <p:sp>
        <p:nvSpPr>
          <p:cNvPr id="5" name="TextBox 4">
            <a:extLst>
              <a:ext uri="{FF2B5EF4-FFF2-40B4-BE49-F238E27FC236}">
                <a16:creationId xmlns:a16="http://schemas.microsoft.com/office/drawing/2014/main" id="{B3A26CBD-B017-468F-9140-BFA85336A2AA}"/>
              </a:ext>
            </a:extLst>
          </p:cNvPr>
          <p:cNvSpPr txBox="1"/>
          <p:nvPr/>
        </p:nvSpPr>
        <p:spPr>
          <a:xfrm>
            <a:off x="313458" y="3835400"/>
            <a:ext cx="11565080" cy="2308324"/>
          </a:xfrm>
          <a:prstGeom prst="rect">
            <a:avLst/>
          </a:prstGeom>
          <a:noFill/>
        </p:spPr>
        <p:txBody>
          <a:bodyPr wrap="square">
            <a:spAutoFit/>
          </a:bodyPr>
          <a:lstStyle/>
          <a:p>
            <a:pPr algn="l" fontAlgn="base"/>
            <a:r>
              <a:rPr lang="es-DO" b="1" i="0" dirty="0">
                <a:effectLst/>
                <a:latin typeface="inherit"/>
              </a:rPr>
              <a:t>Filas y Columnas</a:t>
            </a:r>
            <a:endParaRPr lang="es-DO" b="0" i="0" dirty="0">
              <a:effectLst/>
              <a:latin typeface="Montserrat"/>
            </a:endParaRPr>
          </a:p>
          <a:p>
            <a:pPr algn="l" fontAlgn="base"/>
            <a:r>
              <a:rPr lang="es-DO" b="0" i="0" dirty="0">
                <a:effectLst/>
                <a:latin typeface="Montserrat"/>
              </a:rPr>
              <a:t>La información de Filas y Columnas están almacenados en las propiedades de </a:t>
            </a:r>
            <a:r>
              <a:rPr lang="es-DO" b="1" i="0" dirty="0">
                <a:effectLst/>
                <a:latin typeface="Montserrat"/>
              </a:rPr>
              <a:t>RowDefinition </a:t>
            </a:r>
            <a:r>
              <a:rPr lang="es-DO" b="0" i="0" dirty="0">
                <a:effectLst/>
                <a:latin typeface="Montserrat"/>
              </a:rPr>
              <a:t>y </a:t>
            </a:r>
            <a:r>
              <a:rPr lang="es-DO" b="1" i="0" dirty="0">
                <a:effectLst/>
                <a:latin typeface="inherit"/>
              </a:rPr>
              <a:t>ColumDefinitions. Row tiene una única propiedad, Height, y Columna tiene una única propiedad, Width.</a:t>
            </a:r>
            <a:endParaRPr lang="es-DO" b="0" i="0" dirty="0">
              <a:effectLst/>
              <a:latin typeface="Montserrat"/>
            </a:endParaRPr>
          </a:p>
          <a:p>
            <a:pPr algn="l" fontAlgn="base"/>
            <a:r>
              <a:rPr lang="es-DO" b="0" i="0" dirty="0">
                <a:effectLst/>
                <a:latin typeface="Montserrat"/>
              </a:rPr>
              <a:t>Las opciones para alto y ancho son las siguientes:</a:t>
            </a:r>
          </a:p>
          <a:p>
            <a:pPr algn="l" fontAlgn="base"/>
            <a:endParaRPr lang="es-DO" b="0" i="0" dirty="0">
              <a:effectLst/>
              <a:latin typeface="Montserrat"/>
            </a:endParaRPr>
          </a:p>
          <a:p>
            <a:pPr marL="285750" indent="-285750" algn="l" fontAlgn="base">
              <a:buFont typeface="Wingdings" panose="05000000000000000000" pitchFamily="2" charset="2"/>
              <a:buChar char="ü"/>
            </a:pPr>
            <a:r>
              <a:rPr lang="es-DO" b="0" i="0" dirty="0">
                <a:effectLst/>
                <a:latin typeface="Montserrat"/>
              </a:rPr>
              <a:t>Auto. *</a:t>
            </a:r>
          </a:p>
          <a:p>
            <a:pPr marL="285750" indent="-285750" algn="l" fontAlgn="base">
              <a:buFont typeface="Wingdings" panose="05000000000000000000" pitchFamily="2" charset="2"/>
              <a:buChar char="ü"/>
            </a:pPr>
            <a:r>
              <a:rPr lang="es-DO" b="0" i="0" dirty="0">
                <a:effectLst/>
                <a:latin typeface="Montserrat"/>
              </a:rPr>
              <a:t>Proportional. 100</a:t>
            </a:r>
          </a:p>
          <a:p>
            <a:pPr marL="285750" indent="-285750" algn="l" fontAlgn="base">
              <a:buFont typeface="Wingdings" panose="05000000000000000000" pitchFamily="2" charset="2"/>
              <a:buChar char="ü"/>
            </a:pPr>
            <a:r>
              <a:rPr lang="es-DO" b="0" i="0" dirty="0">
                <a:effectLst/>
                <a:latin typeface="Montserrat"/>
              </a:rPr>
              <a:t>Absolute.</a:t>
            </a:r>
          </a:p>
        </p:txBody>
      </p:sp>
      <p:sp>
        <p:nvSpPr>
          <p:cNvPr id="6" name="CuadroTexto 5">
            <a:extLst>
              <a:ext uri="{FF2B5EF4-FFF2-40B4-BE49-F238E27FC236}">
                <a16:creationId xmlns:a16="http://schemas.microsoft.com/office/drawing/2014/main" id="{6787E135-31D2-7AD2-577D-4AF0D52585A6}"/>
              </a:ext>
            </a:extLst>
          </p:cNvPr>
          <p:cNvSpPr txBox="1"/>
          <p:nvPr/>
        </p:nvSpPr>
        <p:spPr>
          <a:xfrm>
            <a:off x="458602" y="214477"/>
            <a:ext cx="2545855" cy="461665"/>
          </a:xfrm>
          <a:prstGeom prst="rect">
            <a:avLst/>
          </a:prstGeom>
          <a:noFill/>
        </p:spPr>
        <p:txBody>
          <a:bodyPr wrap="square">
            <a:spAutoFit/>
          </a:bodyPr>
          <a:lstStyle/>
          <a:p>
            <a:r>
              <a:rPr lang="es-DO" sz="2400" b="1" i="0" dirty="0">
                <a:effectLst/>
                <a:latin typeface="Montserrat"/>
              </a:rPr>
              <a:t>GridLayout</a:t>
            </a:r>
            <a:endParaRPr lang="es-DO" sz="2400" b="1" dirty="0"/>
          </a:p>
        </p:txBody>
      </p:sp>
    </p:spTree>
    <p:extLst>
      <p:ext uri="{BB962C8B-B14F-4D97-AF65-F5344CB8AC3E}">
        <p14:creationId xmlns:p14="http://schemas.microsoft.com/office/powerpoint/2010/main" val="1851288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BE6339-3C7D-4D35-85F8-FE82762B10F8}"/>
              </a:ext>
            </a:extLst>
          </p:cNvPr>
          <p:cNvSpPr txBox="1"/>
          <p:nvPr/>
        </p:nvSpPr>
        <p:spPr>
          <a:xfrm>
            <a:off x="420139" y="254707"/>
            <a:ext cx="11423765" cy="923330"/>
          </a:xfrm>
          <a:prstGeom prst="rect">
            <a:avLst/>
          </a:prstGeom>
          <a:noFill/>
        </p:spPr>
        <p:txBody>
          <a:bodyPr wrap="square">
            <a:spAutoFit/>
          </a:bodyPr>
          <a:lstStyle/>
          <a:p>
            <a:pPr algn="l"/>
            <a:r>
              <a:rPr lang="es-DO" b="1" i="0" dirty="0">
                <a:solidFill>
                  <a:srgbClr val="292929"/>
                </a:solidFill>
                <a:effectLst/>
                <a:latin typeface="charter"/>
              </a:rPr>
              <a:t>Filas</a:t>
            </a:r>
            <a:endParaRPr lang="es-DO" b="0" i="0" dirty="0">
              <a:solidFill>
                <a:srgbClr val="292929"/>
              </a:solidFill>
              <a:effectLst/>
              <a:latin typeface="charter"/>
            </a:endParaRPr>
          </a:p>
          <a:p>
            <a:pPr algn="l"/>
            <a:r>
              <a:rPr lang="es-DO" b="0" i="0" dirty="0">
                <a:solidFill>
                  <a:srgbClr val="292929"/>
                </a:solidFill>
                <a:effectLst/>
                <a:latin typeface="charter"/>
              </a:rPr>
              <a:t>Para crear una fila (Row), solo tienes que agregar dentro de la etiqueta </a:t>
            </a:r>
            <a:r>
              <a:rPr lang="es-DO" b="1" i="0" dirty="0">
                <a:solidFill>
                  <a:srgbClr val="292929"/>
                </a:solidFill>
                <a:effectLst/>
                <a:latin typeface="charter"/>
              </a:rPr>
              <a:t>&lt;Grid.RowDefinitions&gt; </a:t>
            </a:r>
            <a:r>
              <a:rPr lang="es-DO" b="0" i="0" dirty="0">
                <a:solidFill>
                  <a:srgbClr val="292929"/>
                </a:solidFill>
                <a:effectLst/>
                <a:latin typeface="charter"/>
              </a:rPr>
              <a:t>tantas filas como desees y agregar la propiedad </a:t>
            </a:r>
            <a:r>
              <a:rPr lang="es-DO" b="1" i="1" dirty="0">
                <a:solidFill>
                  <a:srgbClr val="292929"/>
                </a:solidFill>
                <a:effectLst/>
                <a:latin typeface="charter"/>
              </a:rPr>
              <a:t>height</a:t>
            </a:r>
            <a:r>
              <a:rPr lang="es-DO" b="0" i="0" dirty="0">
                <a:solidFill>
                  <a:srgbClr val="292929"/>
                </a:solidFill>
                <a:effectLst/>
                <a:latin typeface="charter"/>
              </a:rPr>
              <a:t>. Con la siguiente etiqueta:</a:t>
            </a:r>
            <a:r>
              <a:rPr lang="es-DO" b="1" i="0" dirty="0">
                <a:solidFill>
                  <a:srgbClr val="292929"/>
                </a:solidFill>
                <a:effectLst/>
                <a:latin typeface="charter"/>
              </a:rPr>
              <a:t>&lt;RowDefinition /&gt;</a:t>
            </a:r>
            <a:endParaRPr lang="es-DO" b="0" i="0" dirty="0">
              <a:solidFill>
                <a:srgbClr val="292929"/>
              </a:solidFill>
              <a:effectLst/>
              <a:latin typeface="charter"/>
            </a:endParaRPr>
          </a:p>
        </p:txBody>
      </p:sp>
      <p:sp>
        <p:nvSpPr>
          <p:cNvPr id="8" name="TextBox 7">
            <a:extLst>
              <a:ext uri="{FF2B5EF4-FFF2-40B4-BE49-F238E27FC236}">
                <a16:creationId xmlns:a16="http://schemas.microsoft.com/office/drawing/2014/main" id="{795E2177-D0D2-474C-B229-107E5AA4B49A}"/>
              </a:ext>
            </a:extLst>
          </p:cNvPr>
          <p:cNvSpPr txBox="1"/>
          <p:nvPr/>
        </p:nvSpPr>
        <p:spPr>
          <a:xfrm>
            <a:off x="571501" y="1318635"/>
            <a:ext cx="4574078" cy="923330"/>
          </a:xfrm>
          <a:prstGeom prst="rect">
            <a:avLst/>
          </a:prstGeom>
          <a:noFill/>
        </p:spPr>
        <p:txBody>
          <a:bodyPr wrap="square">
            <a:spAutoFit/>
          </a:bodyPr>
          <a:lstStyle/>
          <a:p>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&lt;</a:t>
            </a:r>
            <a:r>
              <a:rPr lang="es-DO" sz="1800" dirty="0">
                <a:solidFill>
                  <a:srgbClr val="A31515"/>
                </a:solidFill>
                <a:latin typeface="Consolas" panose="020B0609020204030204" pitchFamily="49" charset="0"/>
              </a:rPr>
              <a:t>Grid.RowDefinitions</a:t>
            </a:r>
            <a:r>
              <a:rPr lang="es-DO" sz="1800" dirty="0">
                <a:solidFill>
                  <a:srgbClr val="0000FF"/>
                </a:solidFill>
                <a:latin typeface="Consolas" panose="020B0609020204030204" pitchFamily="49" charset="0"/>
              </a:rPr>
              <a:t>&gt;</a:t>
            </a:r>
            <a:endParaRPr lang="es-DO"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	&lt;</a:t>
            </a:r>
            <a:r>
              <a:rPr lang="es-DO" sz="1800" dirty="0">
                <a:solidFill>
                  <a:srgbClr val="00B050"/>
                </a:solidFill>
                <a:latin typeface="Consolas" panose="020B0609020204030204" pitchFamily="49" charset="0"/>
              </a:rPr>
              <a:t>RowDefinition</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/&gt;</a:t>
            </a:r>
            <a:endParaRPr lang="es-DO"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&lt;/</a:t>
            </a:r>
            <a:r>
              <a:rPr lang="es-DO" sz="1800" dirty="0">
                <a:solidFill>
                  <a:srgbClr val="A31515"/>
                </a:solidFill>
                <a:latin typeface="Consolas" panose="020B0609020204030204" pitchFamily="49" charset="0"/>
              </a:rPr>
              <a:t>Grid.RowDefinitions</a:t>
            </a:r>
            <a:r>
              <a:rPr lang="es-DO" sz="1800" dirty="0">
                <a:solidFill>
                  <a:srgbClr val="0000FF"/>
                </a:solidFill>
                <a:latin typeface="Consolas" panose="020B0609020204030204" pitchFamily="49" charset="0"/>
              </a:rPr>
              <a:t>&gt;</a:t>
            </a:r>
            <a:endParaRPr lang="es-DO" sz="1800" dirty="0">
              <a:solidFill>
                <a:srgbClr val="000000"/>
              </a:solidFill>
              <a:latin typeface="Consolas" panose="020B0609020204030204" pitchFamily="49" charset="0"/>
            </a:endParaRPr>
          </a:p>
        </p:txBody>
      </p:sp>
      <p:sp>
        <p:nvSpPr>
          <p:cNvPr id="10" name="TextBox 9">
            <a:extLst>
              <a:ext uri="{FF2B5EF4-FFF2-40B4-BE49-F238E27FC236}">
                <a16:creationId xmlns:a16="http://schemas.microsoft.com/office/drawing/2014/main" id="{A888FE8A-3868-469F-8548-B1252D48DE50}"/>
              </a:ext>
            </a:extLst>
          </p:cNvPr>
          <p:cNvSpPr txBox="1"/>
          <p:nvPr/>
        </p:nvSpPr>
        <p:spPr>
          <a:xfrm>
            <a:off x="420139" y="2354049"/>
            <a:ext cx="11423764" cy="923330"/>
          </a:xfrm>
          <a:prstGeom prst="rect">
            <a:avLst/>
          </a:prstGeom>
          <a:noFill/>
        </p:spPr>
        <p:txBody>
          <a:bodyPr wrap="square">
            <a:spAutoFit/>
          </a:bodyPr>
          <a:lstStyle/>
          <a:p>
            <a:pPr algn="just"/>
            <a:r>
              <a:rPr lang="es-DO" b="1" i="0" dirty="0">
                <a:solidFill>
                  <a:srgbClr val="292929"/>
                </a:solidFill>
                <a:effectLst/>
                <a:latin typeface="charter"/>
              </a:rPr>
              <a:t>Columnas</a:t>
            </a:r>
            <a:endParaRPr lang="es-DO" b="0" i="0" dirty="0">
              <a:solidFill>
                <a:srgbClr val="292929"/>
              </a:solidFill>
              <a:effectLst/>
              <a:latin typeface="charter"/>
            </a:endParaRPr>
          </a:p>
          <a:p>
            <a:pPr algn="just"/>
            <a:r>
              <a:rPr lang="es-DO" b="0" i="0" dirty="0">
                <a:solidFill>
                  <a:srgbClr val="292929"/>
                </a:solidFill>
                <a:effectLst/>
                <a:latin typeface="charter"/>
              </a:rPr>
              <a:t>Para crear una columna (Column), solo tienes que agregar dentro de la etiqueta </a:t>
            </a:r>
            <a:r>
              <a:rPr lang="es-DO" b="1" i="0" dirty="0">
                <a:solidFill>
                  <a:srgbClr val="292929"/>
                </a:solidFill>
                <a:effectLst/>
                <a:latin typeface="charter"/>
              </a:rPr>
              <a:t>&lt;Grid.ColumnDefinitions&gt;</a:t>
            </a:r>
            <a:r>
              <a:rPr lang="es-DO" b="0" i="0" dirty="0">
                <a:solidFill>
                  <a:srgbClr val="292929"/>
                </a:solidFill>
                <a:effectLst/>
                <a:latin typeface="charter"/>
              </a:rPr>
              <a:t> tantas columnas como desees y agregar la propiedad </a:t>
            </a:r>
            <a:r>
              <a:rPr lang="es-DO" b="1" i="1" dirty="0">
                <a:solidFill>
                  <a:srgbClr val="292929"/>
                </a:solidFill>
                <a:effectLst/>
                <a:latin typeface="charter"/>
              </a:rPr>
              <a:t>width</a:t>
            </a:r>
            <a:r>
              <a:rPr lang="es-DO" b="0" i="0" dirty="0">
                <a:solidFill>
                  <a:srgbClr val="292929"/>
                </a:solidFill>
                <a:effectLst/>
                <a:latin typeface="charter"/>
              </a:rPr>
              <a:t>. Con la siguiente etiqueta: </a:t>
            </a:r>
            <a:r>
              <a:rPr lang="es-DO" b="1" i="0" dirty="0">
                <a:solidFill>
                  <a:srgbClr val="292929"/>
                </a:solidFill>
                <a:effectLst/>
                <a:latin typeface="charter"/>
              </a:rPr>
              <a:t>&lt;RowDefinition /&gt;.</a:t>
            </a:r>
            <a:endParaRPr lang="es-DO" b="0" i="0" dirty="0">
              <a:solidFill>
                <a:srgbClr val="292929"/>
              </a:solidFill>
              <a:effectLst/>
              <a:latin typeface="charter"/>
            </a:endParaRPr>
          </a:p>
        </p:txBody>
      </p:sp>
      <p:sp>
        <p:nvSpPr>
          <p:cNvPr id="12" name="TextBox 11">
            <a:extLst>
              <a:ext uri="{FF2B5EF4-FFF2-40B4-BE49-F238E27FC236}">
                <a16:creationId xmlns:a16="http://schemas.microsoft.com/office/drawing/2014/main" id="{E5EF6D2F-90CE-40A8-B2A0-87A6C726C0AB}"/>
              </a:ext>
            </a:extLst>
          </p:cNvPr>
          <p:cNvSpPr txBox="1"/>
          <p:nvPr/>
        </p:nvSpPr>
        <p:spPr>
          <a:xfrm>
            <a:off x="420139" y="3401660"/>
            <a:ext cx="3569970" cy="923330"/>
          </a:xfrm>
          <a:prstGeom prst="rect">
            <a:avLst/>
          </a:prstGeom>
          <a:noFill/>
        </p:spPr>
        <p:txBody>
          <a:bodyPr wrap="square">
            <a:spAutoFit/>
          </a:bodyPr>
          <a:lstStyle/>
          <a:p>
            <a:r>
              <a:rPr lang="es-DO" sz="1800" dirty="0">
                <a:solidFill>
                  <a:srgbClr val="0000FF"/>
                </a:solidFill>
                <a:latin typeface="Consolas" panose="020B0609020204030204" pitchFamily="49" charset="0"/>
              </a:rPr>
              <a:t>&lt;</a:t>
            </a:r>
            <a:r>
              <a:rPr lang="es-DO" sz="1800" dirty="0">
                <a:solidFill>
                  <a:srgbClr val="A31515"/>
                </a:solidFill>
                <a:latin typeface="Consolas" panose="020B0609020204030204" pitchFamily="49" charset="0"/>
              </a:rPr>
              <a:t>Grid.ColumnDefinitions</a:t>
            </a:r>
            <a:r>
              <a:rPr lang="es-DO" sz="1800" dirty="0">
                <a:solidFill>
                  <a:srgbClr val="0000FF"/>
                </a:solidFill>
                <a:latin typeface="Consolas" panose="020B0609020204030204" pitchFamily="49" charset="0"/>
              </a:rPr>
              <a:t>&gt;</a:t>
            </a:r>
            <a:endParaRPr lang="es-DO" sz="1800" dirty="0">
              <a:solidFill>
                <a:srgbClr val="000000"/>
              </a:solidFill>
              <a:latin typeface="Consolas" panose="020B0609020204030204" pitchFamily="49" charset="0"/>
            </a:endParaRPr>
          </a:p>
          <a:p>
            <a:r>
              <a:rPr lang="es-DO" dirty="0">
                <a:solidFill>
                  <a:srgbClr val="0000FF"/>
                </a:solidFill>
                <a:latin typeface="Consolas" panose="020B0609020204030204" pitchFamily="49" charset="0"/>
              </a:rPr>
              <a:t>      </a:t>
            </a:r>
            <a:r>
              <a:rPr lang="es-DO" sz="1800" dirty="0">
                <a:solidFill>
                  <a:srgbClr val="0000FF"/>
                </a:solidFill>
                <a:latin typeface="Consolas" panose="020B0609020204030204" pitchFamily="49" charset="0"/>
              </a:rPr>
              <a:t>&lt;</a:t>
            </a:r>
            <a:r>
              <a:rPr lang="es-DO" sz="1800" dirty="0">
                <a:solidFill>
                  <a:srgbClr val="00B050"/>
                </a:solidFill>
                <a:latin typeface="Consolas" panose="020B0609020204030204" pitchFamily="49" charset="0"/>
              </a:rPr>
              <a:t>ColumnDefinition</a:t>
            </a:r>
            <a:r>
              <a:rPr lang="es-DO" sz="1800" dirty="0">
                <a:solidFill>
                  <a:srgbClr val="0000FF"/>
                </a:solidFill>
                <a:latin typeface="Consolas" panose="020B0609020204030204" pitchFamily="49" charset="0"/>
              </a:rPr>
              <a:t> /&gt;</a:t>
            </a:r>
            <a:endParaRPr lang="es-DO"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&lt;/</a:t>
            </a:r>
            <a:r>
              <a:rPr lang="es-DO" sz="1800" dirty="0">
                <a:solidFill>
                  <a:srgbClr val="A31515"/>
                </a:solidFill>
                <a:latin typeface="Consolas" panose="020B0609020204030204" pitchFamily="49" charset="0"/>
              </a:rPr>
              <a:t>Grid.ColumnDefinitions</a:t>
            </a:r>
            <a:r>
              <a:rPr lang="es-DO" sz="1800" dirty="0">
                <a:solidFill>
                  <a:srgbClr val="0000FF"/>
                </a:solidFill>
                <a:latin typeface="Consolas" panose="020B0609020204030204" pitchFamily="49" charset="0"/>
              </a:rPr>
              <a:t>&gt;</a:t>
            </a:r>
            <a:endParaRPr lang="es-DO" dirty="0"/>
          </a:p>
        </p:txBody>
      </p:sp>
      <p:sp>
        <p:nvSpPr>
          <p:cNvPr id="14" name="TextBox 13">
            <a:extLst>
              <a:ext uri="{FF2B5EF4-FFF2-40B4-BE49-F238E27FC236}">
                <a16:creationId xmlns:a16="http://schemas.microsoft.com/office/drawing/2014/main" id="{C5E48A05-3019-431F-85AE-A75C87C2DFEC}"/>
              </a:ext>
            </a:extLst>
          </p:cNvPr>
          <p:cNvSpPr txBox="1"/>
          <p:nvPr/>
        </p:nvSpPr>
        <p:spPr>
          <a:xfrm>
            <a:off x="420139" y="4724997"/>
            <a:ext cx="11423764" cy="369332"/>
          </a:xfrm>
          <a:prstGeom prst="rect">
            <a:avLst/>
          </a:prstGeom>
          <a:noFill/>
        </p:spPr>
        <p:txBody>
          <a:bodyPr wrap="square">
            <a:spAutoFit/>
          </a:bodyPr>
          <a:lstStyle/>
          <a:p>
            <a:r>
              <a:rPr lang="es-DO" b="0" i="0" dirty="0">
                <a:solidFill>
                  <a:srgbClr val="292929"/>
                </a:solidFill>
                <a:effectLst/>
                <a:latin typeface="charter"/>
              </a:rPr>
              <a:t>⚠Tanto las Filas (Rows) como las Columnas (Columns) deben declararse dentro de las etiquetas: </a:t>
            </a:r>
            <a:r>
              <a:rPr lang="es-DO" b="1" i="1" dirty="0">
                <a:solidFill>
                  <a:srgbClr val="292929"/>
                </a:solidFill>
                <a:effectLst/>
                <a:latin typeface="charter"/>
              </a:rPr>
              <a:t>&lt;Grid&gt;</a:t>
            </a:r>
            <a:r>
              <a:rPr lang="es-DO" b="0" i="0" dirty="0">
                <a:solidFill>
                  <a:srgbClr val="292929"/>
                </a:solidFill>
                <a:effectLst/>
                <a:latin typeface="charter"/>
              </a:rPr>
              <a:t> </a:t>
            </a:r>
            <a:r>
              <a:rPr lang="es-DO" b="1" i="1" dirty="0">
                <a:solidFill>
                  <a:srgbClr val="292929"/>
                </a:solidFill>
                <a:effectLst/>
                <a:latin typeface="charter"/>
              </a:rPr>
              <a:t>&lt;/Grid&gt;.</a:t>
            </a:r>
            <a:endParaRPr lang="es-DO" dirty="0"/>
          </a:p>
        </p:txBody>
      </p:sp>
    </p:spTree>
    <p:extLst>
      <p:ext uri="{BB962C8B-B14F-4D97-AF65-F5344CB8AC3E}">
        <p14:creationId xmlns:p14="http://schemas.microsoft.com/office/powerpoint/2010/main" val="2291114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B567DFBA-B35F-4E15-B9F1-F28E30A99329}"/>
              </a:ext>
            </a:extLst>
          </p:cNvPr>
          <p:cNvSpPr/>
          <p:nvPr/>
        </p:nvSpPr>
        <p:spPr>
          <a:xfrm>
            <a:off x="1756228" y="0"/>
            <a:ext cx="4049486"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
          </a:p>
        </p:txBody>
      </p:sp>
      <p:sp>
        <p:nvSpPr>
          <p:cNvPr id="3" name="Rectángulo 2">
            <a:extLst>
              <a:ext uri="{FF2B5EF4-FFF2-40B4-BE49-F238E27FC236}">
                <a16:creationId xmlns:a16="http://schemas.microsoft.com/office/drawing/2014/main" id="{37A17CC7-7FB3-4A03-850C-9FFBCE13E362}"/>
              </a:ext>
            </a:extLst>
          </p:cNvPr>
          <p:cNvSpPr/>
          <p:nvPr/>
        </p:nvSpPr>
        <p:spPr>
          <a:xfrm>
            <a:off x="1908628" y="152400"/>
            <a:ext cx="3700602" cy="654865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5" name="Conector recto de flecha 4">
            <a:extLst>
              <a:ext uri="{FF2B5EF4-FFF2-40B4-BE49-F238E27FC236}">
                <a16:creationId xmlns:a16="http://schemas.microsoft.com/office/drawing/2014/main" id="{FE61620F-4928-4D6D-B21E-D4EC4CB274C9}"/>
              </a:ext>
            </a:extLst>
          </p:cNvPr>
          <p:cNvCxnSpPr/>
          <p:nvPr/>
        </p:nvCxnSpPr>
        <p:spPr>
          <a:xfrm>
            <a:off x="5805714" y="184666"/>
            <a:ext cx="213728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7A35ED43-D0A7-42A2-AC26-451A625233A0}"/>
              </a:ext>
            </a:extLst>
          </p:cNvPr>
          <p:cNvSpPr txBox="1"/>
          <p:nvPr/>
        </p:nvSpPr>
        <p:spPr>
          <a:xfrm>
            <a:off x="7942997" y="0"/>
            <a:ext cx="1992573" cy="369332"/>
          </a:xfrm>
          <a:prstGeom prst="rect">
            <a:avLst/>
          </a:prstGeom>
          <a:noFill/>
        </p:spPr>
        <p:txBody>
          <a:bodyPr wrap="square" rtlCol="0">
            <a:spAutoFit/>
          </a:bodyPr>
          <a:lstStyle/>
          <a:p>
            <a:r>
              <a:rPr lang="en-US" b="1" dirty="0"/>
              <a:t>ContentPege</a:t>
            </a:r>
            <a:endParaRPr lang="es-ES" b="1" dirty="0"/>
          </a:p>
        </p:txBody>
      </p:sp>
      <p:cxnSp>
        <p:nvCxnSpPr>
          <p:cNvPr id="8" name="Conector recto de flecha 7">
            <a:extLst>
              <a:ext uri="{FF2B5EF4-FFF2-40B4-BE49-F238E27FC236}">
                <a16:creationId xmlns:a16="http://schemas.microsoft.com/office/drawing/2014/main" id="{933C0F59-835D-448D-9FAE-F8EFBCD89285}"/>
              </a:ext>
            </a:extLst>
          </p:cNvPr>
          <p:cNvCxnSpPr>
            <a:cxnSpLocks/>
          </p:cNvCxnSpPr>
          <p:nvPr/>
        </p:nvCxnSpPr>
        <p:spPr>
          <a:xfrm>
            <a:off x="5570561" y="304801"/>
            <a:ext cx="1676400" cy="4867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CuadroTexto 8">
            <a:extLst>
              <a:ext uri="{FF2B5EF4-FFF2-40B4-BE49-F238E27FC236}">
                <a16:creationId xmlns:a16="http://schemas.microsoft.com/office/drawing/2014/main" id="{C0CFBA78-F802-4610-9484-C5E941DD04AC}"/>
              </a:ext>
            </a:extLst>
          </p:cNvPr>
          <p:cNvSpPr txBox="1"/>
          <p:nvPr/>
        </p:nvSpPr>
        <p:spPr>
          <a:xfrm>
            <a:off x="7246961" y="606904"/>
            <a:ext cx="1419367" cy="369332"/>
          </a:xfrm>
          <a:prstGeom prst="rect">
            <a:avLst/>
          </a:prstGeom>
          <a:noFill/>
        </p:spPr>
        <p:txBody>
          <a:bodyPr wrap="square" rtlCol="0">
            <a:spAutoFit/>
          </a:bodyPr>
          <a:lstStyle/>
          <a:p>
            <a:r>
              <a:rPr lang="en-US" b="1" dirty="0"/>
              <a:t>StackLayout </a:t>
            </a:r>
            <a:endParaRPr lang="es-ES" b="1" dirty="0"/>
          </a:p>
        </p:txBody>
      </p:sp>
      <p:sp>
        <p:nvSpPr>
          <p:cNvPr id="10" name="Rectángulo 9">
            <a:extLst>
              <a:ext uri="{FF2B5EF4-FFF2-40B4-BE49-F238E27FC236}">
                <a16:creationId xmlns:a16="http://schemas.microsoft.com/office/drawing/2014/main" id="{084BCE91-5D38-4A61-9D98-BCB06396AB24}"/>
              </a:ext>
            </a:extLst>
          </p:cNvPr>
          <p:cNvSpPr/>
          <p:nvPr/>
        </p:nvSpPr>
        <p:spPr>
          <a:xfrm>
            <a:off x="2048767" y="317310"/>
            <a:ext cx="3357133" cy="621882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3" name="Conector recto de flecha 12">
            <a:extLst>
              <a:ext uri="{FF2B5EF4-FFF2-40B4-BE49-F238E27FC236}">
                <a16:creationId xmlns:a16="http://schemas.microsoft.com/office/drawing/2014/main" id="{A7169DC1-F574-47A5-9F86-476BB316DA24}"/>
              </a:ext>
            </a:extLst>
          </p:cNvPr>
          <p:cNvCxnSpPr/>
          <p:nvPr/>
        </p:nvCxnSpPr>
        <p:spPr>
          <a:xfrm>
            <a:off x="5418161" y="1119116"/>
            <a:ext cx="1705970" cy="723332"/>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2F0828C8-CD8A-4602-AB7B-8DFAF47710F4}"/>
              </a:ext>
            </a:extLst>
          </p:cNvPr>
          <p:cNvSpPr txBox="1"/>
          <p:nvPr/>
        </p:nvSpPr>
        <p:spPr>
          <a:xfrm>
            <a:off x="7124132" y="1657782"/>
            <a:ext cx="723332" cy="369332"/>
          </a:xfrm>
          <a:prstGeom prst="rect">
            <a:avLst/>
          </a:prstGeom>
          <a:noFill/>
        </p:spPr>
        <p:txBody>
          <a:bodyPr wrap="square" rtlCol="0">
            <a:spAutoFit/>
          </a:bodyPr>
          <a:lstStyle/>
          <a:p>
            <a:r>
              <a:rPr lang="en-US" b="1" dirty="0"/>
              <a:t>Grid</a:t>
            </a:r>
            <a:endParaRPr lang="es-ES" b="1" dirty="0"/>
          </a:p>
        </p:txBody>
      </p:sp>
      <p:cxnSp>
        <p:nvCxnSpPr>
          <p:cNvPr id="16" name="Conector recto 15">
            <a:extLst>
              <a:ext uri="{FF2B5EF4-FFF2-40B4-BE49-F238E27FC236}">
                <a16:creationId xmlns:a16="http://schemas.microsoft.com/office/drawing/2014/main" id="{4AE22405-CC39-4A54-8459-FDB7B39CA3BA}"/>
              </a:ext>
            </a:extLst>
          </p:cNvPr>
          <p:cNvCxnSpPr>
            <a:cxnSpLocks/>
            <a:stCxn id="3" idx="0"/>
            <a:endCxn id="2" idx="2"/>
          </p:cNvCxnSpPr>
          <p:nvPr/>
        </p:nvCxnSpPr>
        <p:spPr>
          <a:xfrm>
            <a:off x="3758929" y="152400"/>
            <a:ext cx="22042" cy="6705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95ED3B39-7E39-4471-99D1-8278EEEB2CFB}"/>
              </a:ext>
            </a:extLst>
          </p:cNvPr>
          <p:cNvCxnSpPr/>
          <p:nvPr/>
        </p:nvCxnSpPr>
        <p:spPr>
          <a:xfrm>
            <a:off x="1022718" y="2620746"/>
            <a:ext cx="536357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C061FFBC-44D0-4BD8-AF17-E96572089354}"/>
              </a:ext>
            </a:extLst>
          </p:cNvPr>
          <p:cNvSpPr txBox="1"/>
          <p:nvPr/>
        </p:nvSpPr>
        <p:spPr>
          <a:xfrm>
            <a:off x="8788942" y="2620945"/>
            <a:ext cx="2988860" cy="369332"/>
          </a:xfrm>
          <a:prstGeom prst="rect">
            <a:avLst/>
          </a:prstGeom>
          <a:noFill/>
        </p:spPr>
        <p:txBody>
          <a:bodyPr wrap="square" rtlCol="0">
            <a:spAutoFit/>
          </a:bodyPr>
          <a:lstStyle/>
          <a:p>
            <a:pPr algn="ctr"/>
            <a:r>
              <a:rPr lang="en-US" b="1" dirty="0"/>
              <a:t>Sistema de Coordenadas </a:t>
            </a:r>
            <a:endParaRPr lang="es-ES" b="1" dirty="0"/>
          </a:p>
        </p:txBody>
      </p:sp>
      <p:cxnSp>
        <p:nvCxnSpPr>
          <p:cNvPr id="21" name="Conector recto 20">
            <a:extLst>
              <a:ext uri="{FF2B5EF4-FFF2-40B4-BE49-F238E27FC236}">
                <a16:creationId xmlns:a16="http://schemas.microsoft.com/office/drawing/2014/main" id="{45184020-A583-4EBC-87BE-CE16F02BE501}"/>
              </a:ext>
            </a:extLst>
          </p:cNvPr>
          <p:cNvCxnSpPr>
            <a:cxnSpLocks/>
            <a:endCxn id="30" idx="1"/>
          </p:cNvCxnSpPr>
          <p:nvPr/>
        </p:nvCxnSpPr>
        <p:spPr>
          <a:xfrm flipV="1">
            <a:off x="8843749" y="4544704"/>
            <a:ext cx="2831909" cy="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Conector recto 21">
            <a:extLst>
              <a:ext uri="{FF2B5EF4-FFF2-40B4-BE49-F238E27FC236}">
                <a16:creationId xmlns:a16="http://schemas.microsoft.com/office/drawing/2014/main" id="{CD9DCD13-50EC-493E-964E-DBDA4CBD551D}"/>
              </a:ext>
            </a:extLst>
          </p:cNvPr>
          <p:cNvCxnSpPr>
            <a:cxnSpLocks/>
          </p:cNvCxnSpPr>
          <p:nvPr/>
        </p:nvCxnSpPr>
        <p:spPr>
          <a:xfrm flipV="1">
            <a:off x="10435772" y="3186752"/>
            <a:ext cx="0" cy="2552132"/>
          </a:xfrm>
          <a:prstGeom prst="line">
            <a:avLst/>
          </a:prstGeom>
        </p:spPr>
        <p:style>
          <a:lnRef idx="1">
            <a:schemeClr val="accent1"/>
          </a:lnRef>
          <a:fillRef idx="0">
            <a:schemeClr val="accent1"/>
          </a:fillRef>
          <a:effectRef idx="0">
            <a:schemeClr val="accent1"/>
          </a:effectRef>
          <a:fontRef idx="minor">
            <a:schemeClr val="tx1"/>
          </a:fontRef>
        </p:style>
      </p:cxnSp>
      <p:sp>
        <p:nvSpPr>
          <p:cNvPr id="30" name="CuadroTexto 29">
            <a:extLst>
              <a:ext uri="{FF2B5EF4-FFF2-40B4-BE49-F238E27FC236}">
                <a16:creationId xmlns:a16="http://schemas.microsoft.com/office/drawing/2014/main" id="{BF5B14F0-ACA5-4D5E-B532-25F18439BBBC}"/>
              </a:ext>
            </a:extLst>
          </p:cNvPr>
          <p:cNvSpPr txBox="1"/>
          <p:nvPr/>
        </p:nvSpPr>
        <p:spPr>
          <a:xfrm>
            <a:off x="11675658" y="4360038"/>
            <a:ext cx="232009" cy="369332"/>
          </a:xfrm>
          <a:prstGeom prst="rect">
            <a:avLst/>
          </a:prstGeom>
          <a:noFill/>
        </p:spPr>
        <p:txBody>
          <a:bodyPr wrap="square" rtlCol="0">
            <a:spAutoFit/>
          </a:bodyPr>
          <a:lstStyle/>
          <a:p>
            <a:r>
              <a:rPr lang="en-US" dirty="0"/>
              <a:t>x</a:t>
            </a:r>
            <a:endParaRPr lang="es-ES" dirty="0"/>
          </a:p>
        </p:txBody>
      </p:sp>
      <p:sp>
        <p:nvSpPr>
          <p:cNvPr id="31" name="CuadroTexto 30">
            <a:extLst>
              <a:ext uri="{FF2B5EF4-FFF2-40B4-BE49-F238E27FC236}">
                <a16:creationId xmlns:a16="http://schemas.microsoft.com/office/drawing/2014/main" id="{852FE29A-6156-48E1-9A0E-AAB2B1A6CDA6}"/>
              </a:ext>
            </a:extLst>
          </p:cNvPr>
          <p:cNvSpPr txBox="1"/>
          <p:nvPr/>
        </p:nvSpPr>
        <p:spPr>
          <a:xfrm>
            <a:off x="8939283" y="4566019"/>
            <a:ext cx="354841" cy="369332"/>
          </a:xfrm>
          <a:prstGeom prst="rect">
            <a:avLst/>
          </a:prstGeom>
          <a:noFill/>
        </p:spPr>
        <p:txBody>
          <a:bodyPr wrap="square" rtlCol="0">
            <a:spAutoFit/>
          </a:bodyPr>
          <a:lstStyle/>
          <a:p>
            <a:r>
              <a:rPr lang="en-US" dirty="0"/>
              <a:t>-x</a:t>
            </a:r>
            <a:endParaRPr lang="es-ES" dirty="0"/>
          </a:p>
        </p:txBody>
      </p:sp>
      <p:sp>
        <p:nvSpPr>
          <p:cNvPr id="32" name="CuadroTexto 31">
            <a:extLst>
              <a:ext uri="{FF2B5EF4-FFF2-40B4-BE49-F238E27FC236}">
                <a16:creationId xmlns:a16="http://schemas.microsoft.com/office/drawing/2014/main" id="{9D95D931-63E5-4BA1-BC08-DD9F33AD47F3}"/>
              </a:ext>
            </a:extLst>
          </p:cNvPr>
          <p:cNvSpPr txBox="1"/>
          <p:nvPr/>
        </p:nvSpPr>
        <p:spPr>
          <a:xfrm>
            <a:off x="10435772" y="2988860"/>
            <a:ext cx="232009" cy="369332"/>
          </a:xfrm>
          <a:prstGeom prst="rect">
            <a:avLst/>
          </a:prstGeom>
          <a:noFill/>
        </p:spPr>
        <p:txBody>
          <a:bodyPr wrap="square" rtlCol="0">
            <a:spAutoFit/>
          </a:bodyPr>
          <a:lstStyle/>
          <a:p>
            <a:r>
              <a:rPr lang="en-US" dirty="0"/>
              <a:t>y</a:t>
            </a:r>
            <a:endParaRPr lang="es-ES" dirty="0"/>
          </a:p>
        </p:txBody>
      </p:sp>
      <p:sp>
        <p:nvSpPr>
          <p:cNvPr id="33" name="CuadroTexto 32">
            <a:extLst>
              <a:ext uri="{FF2B5EF4-FFF2-40B4-BE49-F238E27FC236}">
                <a16:creationId xmlns:a16="http://schemas.microsoft.com/office/drawing/2014/main" id="{90909AEC-12B4-4937-AE8C-7410BA76FE95}"/>
              </a:ext>
            </a:extLst>
          </p:cNvPr>
          <p:cNvSpPr txBox="1"/>
          <p:nvPr/>
        </p:nvSpPr>
        <p:spPr>
          <a:xfrm>
            <a:off x="10551776" y="5396425"/>
            <a:ext cx="502911" cy="369332"/>
          </a:xfrm>
          <a:prstGeom prst="rect">
            <a:avLst/>
          </a:prstGeom>
          <a:noFill/>
        </p:spPr>
        <p:txBody>
          <a:bodyPr wrap="square" rtlCol="0">
            <a:spAutoFit/>
          </a:bodyPr>
          <a:lstStyle/>
          <a:p>
            <a:r>
              <a:rPr lang="en-US" dirty="0"/>
              <a:t>-y</a:t>
            </a:r>
            <a:endParaRPr lang="es-ES" dirty="0"/>
          </a:p>
        </p:txBody>
      </p:sp>
      <p:sp>
        <p:nvSpPr>
          <p:cNvPr id="34" name="CuadroTexto 33">
            <a:extLst>
              <a:ext uri="{FF2B5EF4-FFF2-40B4-BE49-F238E27FC236}">
                <a16:creationId xmlns:a16="http://schemas.microsoft.com/office/drawing/2014/main" id="{5B9579F0-DF38-40C5-931F-06B47DEEF2CD}"/>
              </a:ext>
            </a:extLst>
          </p:cNvPr>
          <p:cNvSpPr txBox="1"/>
          <p:nvPr/>
        </p:nvSpPr>
        <p:spPr>
          <a:xfrm>
            <a:off x="10863617" y="3985146"/>
            <a:ext cx="696039" cy="369332"/>
          </a:xfrm>
          <a:prstGeom prst="rect">
            <a:avLst/>
          </a:prstGeom>
          <a:noFill/>
        </p:spPr>
        <p:txBody>
          <a:bodyPr wrap="square" rtlCol="0">
            <a:spAutoFit/>
          </a:bodyPr>
          <a:lstStyle/>
          <a:p>
            <a:r>
              <a:rPr lang="en-US" dirty="0"/>
              <a:t>0,1</a:t>
            </a:r>
            <a:endParaRPr lang="es-ES" dirty="0"/>
          </a:p>
        </p:txBody>
      </p:sp>
      <p:sp>
        <p:nvSpPr>
          <p:cNvPr id="35" name="CuadroTexto 34">
            <a:extLst>
              <a:ext uri="{FF2B5EF4-FFF2-40B4-BE49-F238E27FC236}">
                <a16:creationId xmlns:a16="http://schemas.microsoft.com/office/drawing/2014/main" id="{FD8F3C82-C283-4E5D-9B9B-107A36875003}"/>
              </a:ext>
            </a:extLst>
          </p:cNvPr>
          <p:cNvSpPr txBox="1"/>
          <p:nvPr/>
        </p:nvSpPr>
        <p:spPr>
          <a:xfrm>
            <a:off x="9434933" y="4025247"/>
            <a:ext cx="696039" cy="369332"/>
          </a:xfrm>
          <a:prstGeom prst="rect">
            <a:avLst/>
          </a:prstGeom>
          <a:noFill/>
        </p:spPr>
        <p:txBody>
          <a:bodyPr wrap="square" rtlCol="0">
            <a:spAutoFit/>
          </a:bodyPr>
          <a:lstStyle/>
          <a:p>
            <a:r>
              <a:rPr lang="en-US" dirty="0"/>
              <a:t>0,0</a:t>
            </a:r>
            <a:endParaRPr lang="es-ES" dirty="0"/>
          </a:p>
        </p:txBody>
      </p:sp>
      <p:sp>
        <p:nvSpPr>
          <p:cNvPr id="36" name="CuadroTexto 35">
            <a:extLst>
              <a:ext uri="{FF2B5EF4-FFF2-40B4-BE49-F238E27FC236}">
                <a16:creationId xmlns:a16="http://schemas.microsoft.com/office/drawing/2014/main" id="{ACC2A29A-C3A6-4F70-AF57-C1B59142BB68}"/>
              </a:ext>
            </a:extLst>
          </p:cNvPr>
          <p:cNvSpPr txBox="1"/>
          <p:nvPr/>
        </p:nvSpPr>
        <p:spPr>
          <a:xfrm>
            <a:off x="9534909" y="4876968"/>
            <a:ext cx="696039" cy="369332"/>
          </a:xfrm>
          <a:prstGeom prst="rect">
            <a:avLst/>
          </a:prstGeom>
          <a:noFill/>
        </p:spPr>
        <p:txBody>
          <a:bodyPr wrap="square" rtlCol="0">
            <a:spAutoFit/>
          </a:bodyPr>
          <a:lstStyle/>
          <a:p>
            <a:r>
              <a:rPr lang="en-US" dirty="0"/>
              <a:t>1,0</a:t>
            </a:r>
            <a:endParaRPr lang="es-ES" dirty="0"/>
          </a:p>
        </p:txBody>
      </p:sp>
      <p:sp>
        <p:nvSpPr>
          <p:cNvPr id="37" name="CuadroTexto 36">
            <a:extLst>
              <a:ext uri="{FF2B5EF4-FFF2-40B4-BE49-F238E27FC236}">
                <a16:creationId xmlns:a16="http://schemas.microsoft.com/office/drawing/2014/main" id="{FE7DA873-B27A-494C-9539-3322FF6B4875}"/>
              </a:ext>
            </a:extLst>
          </p:cNvPr>
          <p:cNvSpPr txBox="1"/>
          <p:nvPr/>
        </p:nvSpPr>
        <p:spPr>
          <a:xfrm>
            <a:off x="10886147" y="4896175"/>
            <a:ext cx="696039" cy="369332"/>
          </a:xfrm>
          <a:prstGeom prst="rect">
            <a:avLst/>
          </a:prstGeom>
          <a:noFill/>
        </p:spPr>
        <p:txBody>
          <a:bodyPr wrap="square" rtlCol="0">
            <a:spAutoFit/>
          </a:bodyPr>
          <a:lstStyle/>
          <a:p>
            <a:r>
              <a:rPr lang="en-US" dirty="0"/>
              <a:t>1,1</a:t>
            </a:r>
            <a:endParaRPr lang="es-ES" dirty="0"/>
          </a:p>
        </p:txBody>
      </p:sp>
      <p:sp>
        <p:nvSpPr>
          <p:cNvPr id="38" name="CuadroTexto 37">
            <a:extLst>
              <a:ext uri="{FF2B5EF4-FFF2-40B4-BE49-F238E27FC236}">
                <a16:creationId xmlns:a16="http://schemas.microsoft.com/office/drawing/2014/main" id="{0687251A-A7E4-40A3-A9F6-7FE757E628B9}"/>
              </a:ext>
            </a:extLst>
          </p:cNvPr>
          <p:cNvSpPr txBox="1"/>
          <p:nvPr/>
        </p:nvSpPr>
        <p:spPr>
          <a:xfrm>
            <a:off x="2286846" y="1426705"/>
            <a:ext cx="1219850" cy="646331"/>
          </a:xfrm>
          <a:prstGeom prst="rect">
            <a:avLst/>
          </a:prstGeom>
          <a:noFill/>
        </p:spPr>
        <p:txBody>
          <a:bodyPr wrap="square" rtlCol="0">
            <a:spAutoFit/>
          </a:bodyPr>
          <a:lstStyle/>
          <a:p>
            <a:pPr algn="ctr"/>
            <a:r>
              <a:rPr lang="en-US" b="1" dirty="0"/>
              <a:t>Boton 1</a:t>
            </a:r>
          </a:p>
          <a:p>
            <a:pPr algn="ctr"/>
            <a:r>
              <a:rPr lang="en-US" dirty="0"/>
              <a:t>(0,0)</a:t>
            </a:r>
            <a:endParaRPr lang="es-ES" dirty="0"/>
          </a:p>
        </p:txBody>
      </p:sp>
      <p:sp>
        <p:nvSpPr>
          <p:cNvPr id="39" name="CuadroTexto 38">
            <a:extLst>
              <a:ext uri="{FF2B5EF4-FFF2-40B4-BE49-F238E27FC236}">
                <a16:creationId xmlns:a16="http://schemas.microsoft.com/office/drawing/2014/main" id="{8D7F5E91-1D47-49D0-BD2E-75439C4F4552}"/>
              </a:ext>
            </a:extLst>
          </p:cNvPr>
          <p:cNvSpPr txBox="1"/>
          <p:nvPr/>
        </p:nvSpPr>
        <p:spPr>
          <a:xfrm>
            <a:off x="4085376" y="1392609"/>
            <a:ext cx="1135905" cy="646331"/>
          </a:xfrm>
          <a:prstGeom prst="rect">
            <a:avLst/>
          </a:prstGeom>
          <a:noFill/>
        </p:spPr>
        <p:txBody>
          <a:bodyPr wrap="square" rtlCol="0">
            <a:spAutoFit/>
          </a:bodyPr>
          <a:lstStyle/>
          <a:p>
            <a:pPr algn="ctr"/>
            <a:r>
              <a:rPr lang="en-US" b="1" dirty="0"/>
              <a:t>Boton 2</a:t>
            </a:r>
          </a:p>
          <a:p>
            <a:pPr algn="ctr"/>
            <a:r>
              <a:rPr lang="en-US" dirty="0"/>
              <a:t>(0,1)</a:t>
            </a:r>
            <a:endParaRPr lang="es-ES" dirty="0"/>
          </a:p>
        </p:txBody>
      </p:sp>
      <p:sp>
        <p:nvSpPr>
          <p:cNvPr id="40" name="CuadroTexto 39">
            <a:extLst>
              <a:ext uri="{FF2B5EF4-FFF2-40B4-BE49-F238E27FC236}">
                <a16:creationId xmlns:a16="http://schemas.microsoft.com/office/drawing/2014/main" id="{DE9DA451-C83F-4E8C-AC5D-6D76ABF14FF2}"/>
              </a:ext>
            </a:extLst>
          </p:cNvPr>
          <p:cNvSpPr txBox="1"/>
          <p:nvPr/>
        </p:nvSpPr>
        <p:spPr>
          <a:xfrm>
            <a:off x="2431133" y="3563582"/>
            <a:ext cx="1135905" cy="646331"/>
          </a:xfrm>
          <a:prstGeom prst="rect">
            <a:avLst/>
          </a:prstGeom>
          <a:noFill/>
        </p:spPr>
        <p:txBody>
          <a:bodyPr wrap="square" rtlCol="0">
            <a:spAutoFit/>
          </a:bodyPr>
          <a:lstStyle/>
          <a:p>
            <a:pPr algn="ctr"/>
            <a:r>
              <a:rPr lang="en-US" b="1" dirty="0"/>
              <a:t>Boton 3</a:t>
            </a:r>
          </a:p>
          <a:p>
            <a:pPr algn="ctr"/>
            <a:r>
              <a:rPr lang="en-US"/>
              <a:t>(1,0)</a:t>
            </a:r>
            <a:endParaRPr lang="es-ES" dirty="0"/>
          </a:p>
        </p:txBody>
      </p:sp>
      <p:sp>
        <p:nvSpPr>
          <p:cNvPr id="41" name="CuadroTexto 40">
            <a:extLst>
              <a:ext uri="{FF2B5EF4-FFF2-40B4-BE49-F238E27FC236}">
                <a16:creationId xmlns:a16="http://schemas.microsoft.com/office/drawing/2014/main" id="{E955722F-2CD1-4B1C-8ACF-D1CBD5657585}"/>
              </a:ext>
            </a:extLst>
          </p:cNvPr>
          <p:cNvSpPr txBox="1"/>
          <p:nvPr/>
        </p:nvSpPr>
        <p:spPr>
          <a:xfrm>
            <a:off x="4040802" y="3525718"/>
            <a:ext cx="1135905" cy="646331"/>
          </a:xfrm>
          <a:prstGeom prst="rect">
            <a:avLst/>
          </a:prstGeom>
          <a:noFill/>
        </p:spPr>
        <p:txBody>
          <a:bodyPr wrap="square" rtlCol="0">
            <a:spAutoFit/>
          </a:bodyPr>
          <a:lstStyle/>
          <a:p>
            <a:pPr algn="ctr"/>
            <a:r>
              <a:rPr lang="en-US" b="1" dirty="0"/>
              <a:t>Boton 4</a:t>
            </a:r>
          </a:p>
          <a:p>
            <a:pPr algn="ctr"/>
            <a:r>
              <a:rPr lang="en-US" dirty="0"/>
              <a:t>(1,1)</a:t>
            </a:r>
            <a:endParaRPr lang="es-ES" dirty="0"/>
          </a:p>
        </p:txBody>
      </p:sp>
      <p:sp>
        <p:nvSpPr>
          <p:cNvPr id="42" name="CuadroTexto 41">
            <a:extLst>
              <a:ext uri="{FF2B5EF4-FFF2-40B4-BE49-F238E27FC236}">
                <a16:creationId xmlns:a16="http://schemas.microsoft.com/office/drawing/2014/main" id="{B6B04584-2AF7-4214-A322-5A16ECBD330E}"/>
              </a:ext>
            </a:extLst>
          </p:cNvPr>
          <p:cNvSpPr txBox="1"/>
          <p:nvPr/>
        </p:nvSpPr>
        <p:spPr>
          <a:xfrm>
            <a:off x="9116703" y="1119116"/>
            <a:ext cx="2360299" cy="646331"/>
          </a:xfrm>
          <a:prstGeom prst="rect">
            <a:avLst/>
          </a:prstGeom>
          <a:noFill/>
        </p:spPr>
        <p:txBody>
          <a:bodyPr wrap="square" rtlCol="0">
            <a:spAutoFit/>
          </a:bodyPr>
          <a:lstStyle/>
          <a:p>
            <a:r>
              <a:rPr lang="en-US" dirty="0"/>
              <a:t>Un arreglo = array</a:t>
            </a:r>
          </a:p>
          <a:p>
            <a:r>
              <a:rPr lang="en-US" dirty="0"/>
              <a:t>[1,2,3,4,5]</a:t>
            </a:r>
            <a:endParaRPr lang="es-ES" dirty="0"/>
          </a:p>
        </p:txBody>
      </p:sp>
      <p:sp>
        <p:nvSpPr>
          <p:cNvPr id="44" name="CuadroTexto 43">
            <a:extLst>
              <a:ext uri="{FF2B5EF4-FFF2-40B4-BE49-F238E27FC236}">
                <a16:creationId xmlns:a16="http://schemas.microsoft.com/office/drawing/2014/main" id="{496E3DD6-AFE6-4942-A67D-D60DE599FA14}"/>
              </a:ext>
            </a:extLst>
          </p:cNvPr>
          <p:cNvSpPr txBox="1"/>
          <p:nvPr/>
        </p:nvSpPr>
        <p:spPr>
          <a:xfrm>
            <a:off x="9165882" y="1762608"/>
            <a:ext cx="1269889" cy="369332"/>
          </a:xfrm>
          <a:prstGeom prst="rect">
            <a:avLst/>
          </a:prstGeom>
          <a:noFill/>
        </p:spPr>
        <p:txBody>
          <a:bodyPr wrap="square">
            <a:spAutoFit/>
          </a:bodyPr>
          <a:lstStyle/>
          <a:p>
            <a:r>
              <a:rPr lang="en-US" dirty="0"/>
              <a:t>0,1,2,3,4</a:t>
            </a:r>
            <a:endParaRPr lang="es-ES" dirty="0"/>
          </a:p>
        </p:txBody>
      </p:sp>
      <p:sp>
        <p:nvSpPr>
          <p:cNvPr id="48" name="CuadroTexto 47">
            <a:extLst>
              <a:ext uri="{FF2B5EF4-FFF2-40B4-BE49-F238E27FC236}">
                <a16:creationId xmlns:a16="http://schemas.microsoft.com/office/drawing/2014/main" id="{2CBE86C3-83A8-4347-9D99-70BCBB0B8C1F}"/>
              </a:ext>
            </a:extLst>
          </p:cNvPr>
          <p:cNvSpPr txBox="1"/>
          <p:nvPr/>
        </p:nvSpPr>
        <p:spPr>
          <a:xfrm>
            <a:off x="688770" y="3848884"/>
            <a:ext cx="842292"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Fila 1</a:t>
            </a:r>
            <a:endParaRPr lang="es-ES" b="1" dirty="0">
              <a:effectLst>
                <a:outerShdw blurRad="38100" dist="38100" dir="2700000" algn="tl">
                  <a:srgbClr val="000000">
                    <a:alpha val="43137"/>
                  </a:srgbClr>
                </a:outerShdw>
              </a:effectLst>
            </a:endParaRPr>
          </a:p>
        </p:txBody>
      </p:sp>
      <p:cxnSp>
        <p:nvCxnSpPr>
          <p:cNvPr id="49" name="Conector recto 48">
            <a:extLst>
              <a:ext uri="{FF2B5EF4-FFF2-40B4-BE49-F238E27FC236}">
                <a16:creationId xmlns:a16="http://schemas.microsoft.com/office/drawing/2014/main" id="{80E1A246-1F40-465B-BD31-239780B8462B}"/>
              </a:ext>
            </a:extLst>
          </p:cNvPr>
          <p:cNvCxnSpPr>
            <a:cxnSpLocks/>
          </p:cNvCxnSpPr>
          <p:nvPr/>
        </p:nvCxnSpPr>
        <p:spPr>
          <a:xfrm>
            <a:off x="959857" y="6426924"/>
            <a:ext cx="550466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0" name="CuadroTexto 49">
            <a:extLst>
              <a:ext uri="{FF2B5EF4-FFF2-40B4-BE49-F238E27FC236}">
                <a16:creationId xmlns:a16="http://schemas.microsoft.com/office/drawing/2014/main" id="{44491D08-EF3B-49D4-84CB-AC7FECAECC2B}"/>
              </a:ext>
            </a:extLst>
          </p:cNvPr>
          <p:cNvSpPr txBox="1"/>
          <p:nvPr/>
        </p:nvSpPr>
        <p:spPr>
          <a:xfrm>
            <a:off x="696401" y="5473902"/>
            <a:ext cx="842292"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Fila 2</a:t>
            </a:r>
            <a:endParaRPr lang="es-ES" b="1" dirty="0">
              <a:effectLst>
                <a:outerShdw blurRad="38100" dist="38100" dir="2700000" algn="tl">
                  <a:srgbClr val="000000">
                    <a:alpha val="43137"/>
                  </a:srgbClr>
                </a:outerShdw>
              </a:effectLst>
            </a:endParaRPr>
          </a:p>
        </p:txBody>
      </p:sp>
      <p:sp>
        <p:nvSpPr>
          <p:cNvPr id="51" name="CuadroTexto 50">
            <a:extLst>
              <a:ext uri="{FF2B5EF4-FFF2-40B4-BE49-F238E27FC236}">
                <a16:creationId xmlns:a16="http://schemas.microsoft.com/office/drawing/2014/main" id="{CA72A531-86ED-4592-97C9-4EC6A3F6DD98}"/>
              </a:ext>
            </a:extLst>
          </p:cNvPr>
          <p:cNvSpPr txBox="1"/>
          <p:nvPr/>
        </p:nvSpPr>
        <p:spPr>
          <a:xfrm>
            <a:off x="2332726" y="509663"/>
            <a:ext cx="1281223" cy="369332"/>
          </a:xfrm>
          <a:prstGeom prst="rect">
            <a:avLst/>
          </a:prstGeom>
          <a:noFill/>
        </p:spPr>
        <p:txBody>
          <a:bodyPr wrap="square" rtlCol="0">
            <a:spAutoFit/>
          </a:bodyPr>
          <a:lstStyle/>
          <a:p>
            <a:r>
              <a:rPr lang="en-US" dirty="0"/>
              <a:t>Columna  0</a:t>
            </a:r>
            <a:endParaRPr lang="es-ES" dirty="0"/>
          </a:p>
        </p:txBody>
      </p:sp>
      <p:sp>
        <p:nvSpPr>
          <p:cNvPr id="52" name="CuadroTexto 51">
            <a:extLst>
              <a:ext uri="{FF2B5EF4-FFF2-40B4-BE49-F238E27FC236}">
                <a16:creationId xmlns:a16="http://schemas.microsoft.com/office/drawing/2014/main" id="{36D8C05A-9851-4AD9-8CA9-C8D391A2EECD}"/>
              </a:ext>
            </a:extLst>
          </p:cNvPr>
          <p:cNvSpPr txBox="1"/>
          <p:nvPr/>
        </p:nvSpPr>
        <p:spPr>
          <a:xfrm>
            <a:off x="4006103" y="511785"/>
            <a:ext cx="1281223" cy="369332"/>
          </a:xfrm>
          <a:prstGeom prst="rect">
            <a:avLst/>
          </a:prstGeom>
          <a:noFill/>
        </p:spPr>
        <p:txBody>
          <a:bodyPr wrap="square" rtlCol="0">
            <a:spAutoFit/>
          </a:bodyPr>
          <a:lstStyle/>
          <a:p>
            <a:r>
              <a:rPr lang="en-US" dirty="0"/>
              <a:t>Columna  1</a:t>
            </a:r>
            <a:endParaRPr lang="es-ES" dirty="0"/>
          </a:p>
        </p:txBody>
      </p:sp>
      <p:cxnSp>
        <p:nvCxnSpPr>
          <p:cNvPr id="57" name="Conector recto 56">
            <a:extLst>
              <a:ext uri="{FF2B5EF4-FFF2-40B4-BE49-F238E27FC236}">
                <a16:creationId xmlns:a16="http://schemas.microsoft.com/office/drawing/2014/main" id="{50EC94B2-378E-47F6-A34E-9228FB641AA9}"/>
              </a:ext>
            </a:extLst>
          </p:cNvPr>
          <p:cNvCxnSpPr/>
          <p:nvPr/>
        </p:nvCxnSpPr>
        <p:spPr>
          <a:xfrm>
            <a:off x="833922" y="4876968"/>
            <a:ext cx="536357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3" name="CuadroTexto 42">
            <a:extLst>
              <a:ext uri="{FF2B5EF4-FFF2-40B4-BE49-F238E27FC236}">
                <a16:creationId xmlns:a16="http://schemas.microsoft.com/office/drawing/2014/main" id="{257E22CF-7124-4454-A0C0-567E556A6A58}"/>
              </a:ext>
            </a:extLst>
          </p:cNvPr>
          <p:cNvSpPr txBox="1"/>
          <p:nvPr/>
        </p:nvSpPr>
        <p:spPr>
          <a:xfrm>
            <a:off x="2342026" y="5415718"/>
            <a:ext cx="1135905" cy="646331"/>
          </a:xfrm>
          <a:prstGeom prst="rect">
            <a:avLst/>
          </a:prstGeom>
          <a:noFill/>
        </p:spPr>
        <p:txBody>
          <a:bodyPr wrap="square" rtlCol="0">
            <a:spAutoFit/>
          </a:bodyPr>
          <a:lstStyle/>
          <a:p>
            <a:pPr algn="ctr"/>
            <a:r>
              <a:rPr lang="en-US" dirty="0"/>
              <a:t>Boton 5</a:t>
            </a:r>
          </a:p>
          <a:p>
            <a:pPr algn="ctr"/>
            <a:r>
              <a:rPr lang="en-US" dirty="0"/>
              <a:t>(2,0)</a:t>
            </a:r>
            <a:endParaRPr lang="es-ES" dirty="0"/>
          </a:p>
        </p:txBody>
      </p:sp>
      <p:sp>
        <p:nvSpPr>
          <p:cNvPr id="45" name="CuadroTexto 44">
            <a:extLst>
              <a:ext uri="{FF2B5EF4-FFF2-40B4-BE49-F238E27FC236}">
                <a16:creationId xmlns:a16="http://schemas.microsoft.com/office/drawing/2014/main" id="{071F6622-3068-454A-91F9-B95EC42D6AE0}"/>
              </a:ext>
            </a:extLst>
          </p:cNvPr>
          <p:cNvSpPr txBox="1"/>
          <p:nvPr/>
        </p:nvSpPr>
        <p:spPr>
          <a:xfrm>
            <a:off x="3982763" y="5415718"/>
            <a:ext cx="1135905" cy="646331"/>
          </a:xfrm>
          <a:prstGeom prst="rect">
            <a:avLst/>
          </a:prstGeom>
          <a:noFill/>
        </p:spPr>
        <p:txBody>
          <a:bodyPr wrap="square" rtlCol="0">
            <a:spAutoFit/>
          </a:bodyPr>
          <a:lstStyle/>
          <a:p>
            <a:pPr algn="ctr"/>
            <a:r>
              <a:rPr lang="en-US" dirty="0"/>
              <a:t>Boton 6</a:t>
            </a:r>
          </a:p>
          <a:p>
            <a:pPr algn="ctr"/>
            <a:r>
              <a:rPr lang="en-US" dirty="0"/>
              <a:t>(2,1)</a:t>
            </a:r>
            <a:endParaRPr lang="es-ES" dirty="0"/>
          </a:p>
        </p:txBody>
      </p:sp>
      <p:sp>
        <p:nvSpPr>
          <p:cNvPr id="46" name="CuadroTexto 45">
            <a:extLst>
              <a:ext uri="{FF2B5EF4-FFF2-40B4-BE49-F238E27FC236}">
                <a16:creationId xmlns:a16="http://schemas.microsoft.com/office/drawing/2014/main" id="{E6CBE99F-71A6-4F6E-B1C0-3C0634E66125}"/>
              </a:ext>
            </a:extLst>
          </p:cNvPr>
          <p:cNvSpPr txBox="1"/>
          <p:nvPr/>
        </p:nvSpPr>
        <p:spPr>
          <a:xfrm>
            <a:off x="684681" y="1380538"/>
            <a:ext cx="842292"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Fila 0</a:t>
            </a:r>
            <a:endParaRPr lang="es-E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590777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0F9C76-176B-4655-8B59-038BB801D561}"/>
              </a:ext>
            </a:extLst>
          </p:cNvPr>
          <p:cNvSpPr txBox="1"/>
          <p:nvPr/>
        </p:nvSpPr>
        <p:spPr>
          <a:xfrm>
            <a:off x="590279" y="5801295"/>
            <a:ext cx="2269067" cy="646331"/>
          </a:xfrm>
          <a:prstGeom prst="rect">
            <a:avLst/>
          </a:prstGeom>
          <a:noFill/>
        </p:spPr>
        <p:txBody>
          <a:bodyPr wrap="square">
            <a:spAutoFit/>
          </a:bodyPr>
          <a:lstStyle/>
          <a:p>
            <a:pPr algn="ctr"/>
            <a:r>
              <a:rPr lang="es-DO" sz="3600" b="1" i="1" dirty="0">
                <a:effectLst/>
                <a:latin typeface="Montserrat"/>
              </a:rPr>
              <a:t>Ejemplo:</a:t>
            </a:r>
            <a:endParaRPr lang="es-DO" sz="3600" b="1" dirty="0"/>
          </a:p>
        </p:txBody>
      </p:sp>
      <p:sp>
        <p:nvSpPr>
          <p:cNvPr id="3" name="Arrow: Down 2">
            <a:extLst>
              <a:ext uri="{FF2B5EF4-FFF2-40B4-BE49-F238E27FC236}">
                <a16:creationId xmlns:a16="http://schemas.microsoft.com/office/drawing/2014/main" id="{BF0F746E-0649-4DCA-85F8-3AFDF432FBB5}"/>
              </a:ext>
            </a:extLst>
          </p:cNvPr>
          <p:cNvSpPr/>
          <p:nvPr/>
        </p:nvSpPr>
        <p:spPr>
          <a:xfrm rot="10800000">
            <a:off x="1306404" y="4951447"/>
            <a:ext cx="703812" cy="7813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 name="TextBox 4">
            <a:extLst>
              <a:ext uri="{FF2B5EF4-FFF2-40B4-BE49-F238E27FC236}">
                <a16:creationId xmlns:a16="http://schemas.microsoft.com/office/drawing/2014/main" id="{F7FEFF24-9B13-4F0F-B896-387ABA4CC3FD}"/>
              </a:ext>
            </a:extLst>
          </p:cNvPr>
          <p:cNvSpPr txBox="1"/>
          <p:nvPr/>
        </p:nvSpPr>
        <p:spPr>
          <a:xfrm>
            <a:off x="386543" y="157942"/>
            <a:ext cx="11375965" cy="369332"/>
          </a:xfrm>
          <a:prstGeom prst="rect">
            <a:avLst/>
          </a:prstGeom>
          <a:noFill/>
        </p:spPr>
        <p:txBody>
          <a:bodyPr wrap="square">
            <a:spAutoFit/>
          </a:bodyPr>
          <a:lstStyle/>
          <a:p>
            <a:pPr algn="l"/>
            <a:r>
              <a:rPr lang="es-DO" b="0" i="0" dirty="0">
                <a:solidFill>
                  <a:srgbClr val="292929"/>
                </a:solidFill>
                <a:effectLst/>
                <a:latin typeface="sohne"/>
              </a:rPr>
              <a:t>Agregando altura y ancho a nuestras filas y columnas, </a:t>
            </a:r>
            <a:r>
              <a:rPr lang="es-DO" b="0" i="0" dirty="0">
                <a:solidFill>
                  <a:srgbClr val="292929"/>
                </a:solidFill>
                <a:effectLst/>
                <a:latin typeface="charter"/>
              </a:rPr>
              <a:t>Tenemos tres opciones para hacerlo:</a:t>
            </a:r>
          </a:p>
        </p:txBody>
      </p:sp>
      <p:pic>
        <p:nvPicPr>
          <p:cNvPr id="3074" name="Picture 2" descr="Image for post">
            <a:extLst>
              <a:ext uri="{FF2B5EF4-FFF2-40B4-BE49-F238E27FC236}">
                <a16:creationId xmlns:a16="http://schemas.microsoft.com/office/drawing/2014/main" id="{33566FC5-B44C-4DCE-AD98-25DAD491C8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543" y="733539"/>
            <a:ext cx="6123327" cy="401164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FFECAC8-E716-4E6A-AA9F-A9A7DD5B639F}"/>
              </a:ext>
            </a:extLst>
          </p:cNvPr>
          <p:cNvSpPr txBox="1"/>
          <p:nvPr/>
        </p:nvSpPr>
        <p:spPr>
          <a:xfrm>
            <a:off x="6349999" y="941357"/>
            <a:ext cx="5731934" cy="3139321"/>
          </a:xfrm>
          <a:prstGeom prst="rect">
            <a:avLst/>
          </a:prstGeom>
          <a:noFill/>
        </p:spPr>
        <p:txBody>
          <a:bodyPr wrap="square">
            <a:spAutoFit/>
          </a:bodyPr>
          <a:lstStyle/>
          <a:p>
            <a:pPr algn="just"/>
            <a:r>
              <a:rPr lang="es-DO" b="1" i="0" dirty="0">
                <a:solidFill>
                  <a:srgbClr val="292929"/>
                </a:solidFill>
                <a:effectLst/>
                <a:latin typeface="charter"/>
              </a:rPr>
              <a:t>Veamos las definiciones:</a:t>
            </a:r>
            <a:endParaRPr lang="es-DO" b="0" i="0" dirty="0">
              <a:solidFill>
                <a:srgbClr val="292929"/>
              </a:solidFill>
              <a:effectLst/>
              <a:latin typeface="charter"/>
            </a:endParaRPr>
          </a:p>
          <a:p>
            <a:pPr algn="just"/>
            <a:r>
              <a:rPr lang="es-DO" b="1" i="0" dirty="0">
                <a:solidFill>
                  <a:srgbClr val="292929"/>
                </a:solidFill>
                <a:effectLst/>
                <a:latin typeface="charter"/>
              </a:rPr>
              <a:t>⚪ Auto </a:t>
            </a:r>
            <a:r>
              <a:rPr lang="es-DO" b="0" i="0" dirty="0">
                <a:solidFill>
                  <a:srgbClr val="292929"/>
                </a:solidFill>
                <a:effectLst/>
                <a:latin typeface="charter"/>
              </a:rPr>
              <a:t>Se ajusta al contenido de la fila o columna. En el XAML se llama “Auto” y en el código C # se especifica como GridUnitType.Auto.</a:t>
            </a:r>
          </a:p>
          <a:p>
            <a:pPr algn="just"/>
            <a:r>
              <a:rPr lang="es-DO" b="1" i="0" dirty="0">
                <a:solidFill>
                  <a:srgbClr val="292929"/>
                </a:solidFill>
                <a:effectLst/>
                <a:latin typeface="charter"/>
              </a:rPr>
              <a:t>⚪ Proportional (*) </a:t>
            </a:r>
            <a:r>
              <a:rPr lang="es-DO" b="0" i="0" dirty="0">
                <a:solidFill>
                  <a:srgbClr val="292929"/>
                </a:solidFill>
                <a:effectLst/>
                <a:latin typeface="charter"/>
              </a:rPr>
              <a:t>Este tipo divide el tamaño de las columnas y filas proporcionalmente al espacio restante entre los demás elementos. En el código C # se especifica como GridUnitType.Star. (Valor por defecto)</a:t>
            </a:r>
          </a:p>
          <a:p>
            <a:pPr algn="just"/>
            <a:r>
              <a:rPr lang="es-DO" b="1" i="0" dirty="0">
                <a:solidFill>
                  <a:srgbClr val="292929"/>
                </a:solidFill>
                <a:effectLst/>
                <a:latin typeface="charter"/>
              </a:rPr>
              <a:t>⚪ Absolute </a:t>
            </a:r>
            <a:r>
              <a:rPr lang="es-DO" b="0" i="0" dirty="0">
                <a:solidFill>
                  <a:srgbClr val="292929"/>
                </a:solidFill>
                <a:effectLst/>
                <a:latin typeface="charter"/>
              </a:rPr>
              <a:t>Indica un numero de tamaño específico para asignar a las filas y columnas.</a:t>
            </a:r>
            <a:r>
              <a:rPr lang="es-DO" b="1" i="0" dirty="0">
                <a:solidFill>
                  <a:srgbClr val="292929"/>
                </a:solidFill>
                <a:effectLst/>
                <a:latin typeface="charter"/>
              </a:rPr>
              <a:t> </a:t>
            </a:r>
            <a:r>
              <a:rPr lang="es-DO" b="0" i="0" dirty="0">
                <a:solidFill>
                  <a:srgbClr val="292929"/>
                </a:solidFill>
                <a:effectLst/>
                <a:latin typeface="charter"/>
              </a:rPr>
              <a:t>En el código C # se especifica como GridUnitType.Absolute.</a:t>
            </a:r>
            <a:endParaRPr lang="es-DO" dirty="0"/>
          </a:p>
        </p:txBody>
      </p:sp>
    </p:spTree>
    <p:extLst>
      <p:ext uri="{BB962C8B-B14F-4D97-AF65-F5344CB8AC3E}">
        <p14:creationId xmlns:p14="http://schemas.microsoft.com/office/powerpoint/2010/main" val="327843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4FADBA-CE7B-4153-AF80-540A996D733A}"/>
              </a:ext>
            </a:extLst>
          </p:cNvPr>
          <p:cNvSpPr txBox="1"/>
          <p:nvPr/>
        </p:nvSpPr>
        <p:spPr>
          <a:xfrm>
            <a:off x="333893" y="720221"/>
            <a:ext cx="11524210" cy="646331"/>
          </a:xfrm>
          <a:prstGeom prst="rect">
            <a:avLst/>
          </a:prstGeom>
          <a:noFill/>
        </p:spPr>
        <p:txBody>
          <a:bodyPr wrap="square">
            <a:spAutoFit/>
          </a:bodyPr>
          <a:lstStyle/>
          <a:p>
            <a:pPr algn="just"/>
            <a:r>
              <a:rPr lang="es-DO" b="0" i="0" dirty="0">
                <a:solidFill>
                  <a:srgbClr val="292929"/>
                </a:solidFill>
                <a:effectLst/>
                <a:latin typeface="charter"/>
              </a:rPr>
              <a:t>Una vez terminada la estructura del GridLayout, solo tenemos que comenzar a agregar los controles gráficos a necesitar. Para especificar a qué Fila/Columna del Grid pertenece, solo tienes que agregar: </a:t>
            </a:r>
            <a:r>
              <a:rPr lang="es-DO" b="1" i="0" dirty="0">
                <a:solidFill>
                  <a:srgbClr val="292929"/>
                </a:solidFill>
                <a:effectLst/>
                <a:latin typeface="charter"/>
              </a:rPr>
              <a:t>Grid.Row </a:t>
            </a:r>
            <a:r>
              <a:rPr lang="es-DO" b="0" i="0" dirty="0">
                <a:solidFill>
                  <a:srgbClr val="292929"/>
                </a:solidFill>
                <a:effectLst/>
                <a:latin typeface="charter"/>
              </a:rPr>
              <a:t>o</a:t>
            </a:r>
            <a:r>
              <a:rPr lang="es-DO" b="1" i="0" dirty="0">
                <a:solidFill>
                  <a:srgbClr val="292929"/>
                </a:solidFill>
                <a:effectLst/>
                <a:latin typeface="charter"/>
              </a:rPr>
              <a:t> Grid.Column</a:t>
            </a:r>
            <a:endParaRPr lang="es-DO" b="0" i="0" dirty="0">
              <a:solidFill>
                <a:srgbClr val="292929"/>
              </a:solidFill>
              <a:effectLst/>
              <a:latin typeface="charter"/>
            </a:endParaRPr>
          </a:p>
        </p:txBody>
      </p:sp>
      <p:sp>
        <p:nvSpPr>
          <p:cNvPr id="5" name="TextBox 4">
            <a:extLst>
              <a:ext uri="{FF2B5EF4-FFF2-40B4-BE49-F238E27FC236}">
                <a16:creationId xmlns:a16="http://schemas.microsoft.com/office/drawing/2014/main" id="{68B66885-202A-4B61-B6C1-E237212B5D58}"/>
              </a:ext>
            </a:extLst>
          </p:cNvPr>
          <p:cNvSpPr txBox="1"/>
          <p:nvPr/>
        </p:nvSpPr>
        <p:spPr>
          <a:xfrm>
            <a:off x="333894" y="215206"/>
            <a:ext cx="11524209" cy="400110"/>
          </a:xfrm>
          <a:prstGeom prst="rect">
            <a:avLst/>
          </a:prstGeom>
          <a:noFill/>
        </p:spPr>
        <p:txBody>
          <a:bodyPr wrap="square">
            <a:spAutoFit/>
          </a:bodyPr>
          <a:lstStyle/>
          <a:p>
            <a:pPr algn="just"/>
            <a:r>
              <a:rPr lang="es-ES" sz="2000" b="1" i="0" dirty="0">
                <a:solidFill>
                  <a:srgbClr val="292929"/>
                </a:solidFill>
                <a:effectLst/>
                <a:latin typeface="sohne"/>
              </a:rPr>
              <a:t>¿Como puedo empezar a colocar las filas y columnas en el GridLayout?</a:t>
            </a:r>
            <a:r>
              <a:rPr lang="es-DO" sz="2000" b="1" i="0" dirty="0">
                <a:solidFill>
                  <a:srgbClr val="292929"/>
                </a:solidFill>
                <a:effectLst/>
                <a:latin typeface="sohne"/>
              </a:rPr>
              <a:t> 🤔</a:t>
            </a:r>
          </a:p>
        </p:txBody>
      </p:sp>
      <p:sp>
        <p:nvSpPr>
          <p:cNvPr id="9" name="TextBox 8">
            <a:extLst>
              <a:ext uri="{FF2B5EF4-FFF2-40B4-BE49-F238E27FC236}">
                <a16:creationId xmlns:a16="http://schemas.microsoft.com/office/drawing/2014/main" id="{B3441C69-9349-4325-B866-76EE1A50E847}"/>
              </a:ext>
            </a:extLst>
          </p:cNvPr>
          <p:cNvSpPr txBox="1"/>
          <p:nvPr/>
        </p:nvSpPr>
        <p:spPr>
          <a:xfrm>
            <a:off x="2958191" y="1844969"/>
            <a:ext cx="8532911" cy="4247317"/>
          </a:xfrm>
          <a:prstGeom prst="rect">
            <a:avLst/>
          </a:prstGeom>
          <a:noFill/>
        </p:spPr>
        <p:txBody>
          <a:bodyPr wrap="square">
            <a:spAutoFit/>
          </a:bodyPr>
          <a:lstStyle/>
          <a:p>
            <a:r>
              <a:rPr lang="es-DO" sz="1000" dirty="0">
                <a:solidFill>
                  <a:srgbClr val="0000FF"/>
                </a:solidFill>
                <a:latin typeface="Consolas" panose="020B0609020204030204" pitchFamily="49" charset="0"/>
              </a:rPr>
              <a:t>&lt;?xml version="1.0" encoding="utf-8" ?&gt;</a:t>
            </a:r>
            <a:endParaRPr lang="es-DO" sz="1000" dirty="0">
              <a:solidFill>
                <a:srgbClr val="000000"/>
              </a:solidFill>
              <a:latin typeface="Consolas" panose="020B0609020204030204" pitchFamily="49" charset="0"/>
            </a:endParaRPr>
          </a:p>
          <a:p>
            <a:r>
              <a:rPr lang="fr-FR" sz="1000" dirty="0">
                <a:solidFill>
                  <a:srgbClr val="0000FF"/>
                </a:solidFill>
                <a:latin typeface="Consolas" panose="020B0609020204030204" pitchFamily="49" charset="0"/>
              </a:rPr>
              <a:t>&lt;</a:t>
            </a:r>
            <a:r>
              <a:rPr lang="fr-FR" sz="1000" dirty="0">
                <a:solidFill>
                  <a:srgbClr val="A31515"/>
                </a:solidFill>
                <a:latin typeface="Consolas" panose="020B0609020204030204" pitchFamily="49" charset="0"/>
              </a:rPr>
              <a:t>ContentPage</a:t>
            </a:r>
            <a:r>
              <a:rPr lang="fr-FR" sz="1000" dirty="0">
                <a:solidFill>
                  <a:srgbClr val="FF0000"/>
                </a:solidFill>
                <a:latin typeface="Consolas" panose="020B0609020204030204" pitchFamily="49" charset="0"/>
              </a:rPr>
              <a:t> xmlns</a:t>
            </a:r>
            <a:r>
              <a:rPr lang="fr-FR" sz="1000" dirty="0">
                <a:solidFill>
                  <a:srgbClr val="0000FF"/>
                </a:solidFill>
                <a:latin typeface="Consolas" panose="020B0609020204030204" pitchFamily="49" charset="0"/>
              </a:rPr>
              <a:t>="http://xamarin.com/schemas/2014/forms"</a:t>
            </a:r>
            <a:endParaRPr lang="fr-FR"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FF0000"/>
                </a:solidFill>
                <a:latin typeface="Consolas" panose="020B0609020204030204" pitchFamily="49" charset="0"/>
              </a:rPr>
              <a:t> xmlns</a:t>
            </a:r>
            <a:r>
              <a:rPr lang="es-DO" sz="1000" dirty="0">
                <a:solidFill>
                  <a:srgbClr val="0000FF"/>
                </a:solidFill>
                <a:latin typeface="Consolas" panose="020B0609020204030204" pitchFamily="49" charset="0"/>
              </a:rPr>
              <a:t>:</a:t>
            </a:r>
            <a:r>
              <a:rPr lang="es-DO" sz="1000" dirty="0">
                <a:solidFill>
                  <a:srgbClr val="FF0000"/>
                </a:solidFill>
                <a:latin typeface="Consolas" panose="020B0609020204030204" pitchFamily="49" charset="0"/>
              </a:rPr>
              <a:t>x</a:t>
            </a:r>
            <a:r>
              <a:rPr lang="es-DO" sz="1000" dirty="0">
                <a:solidFill>
                  <a:srgbClr val="0000FF"/>
                </a:solidFill>
                <a:latin typeface="Consolas" panose="020B0609020204030204" pitchFamily="49" charset="0"/>
              </a:rPr>
              <a:t>="http://schemas.microsoft.com/winfx/2009/xaml"</a:t>
            </a:r>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FF0000"/>
                </a:solidFill>
                <a:latin typeface="Consolas" panose="020B0609020204030204" pitchFamily="49" charset="0"/>
              </a:rPr>
              <a:t> x</a:t>
            </a:r>
            <a:r>
              <a:rPr lang="es-DO" sz="1000" dirty="0">
                <a:solidFill>
                  <a:srgbClr val="0000FF"/>
                </a:solidFill>
                <a:latin typeface="Consolas" panose="020B0609020204030204" pitchFamily="49" charset="0"/>
              </a:rPr>
              <a:t>:</a:t>
            </a:r>
            <a:r>
              <a:rPr lang="es-DO" sz="1000" dirty="0">
                <a:solidFill>
                  <a:srgbClr val="FF0000"/>
                </a:solidFill>
                <a:latin typeface="Consolas" panose="020B0609020204030204" pitchFamily="49" charset="0"/>
              </a:rPr>
              <a:t>Class</a:t>
            </a:r>
            <a:r>
              <a:rPr lang="es-DO" sz="1000" dirty="0">
                <a:solidFill>
                  <a:srgbClr val="0000FF"/>
                </a:solidFill>
                <a:latin typeface="Consolas" panose="020B0609020204030204" pitchFamily="49" charset="0"/>
              </a:rPr>
              <a:t>="GRIDLAYOUT.MainPage"</a:t>
            </a:r>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FF0000"/>
                </a:solidFill>
                <a:latin typeface="Consolas" panose="020B0609020204030204" pitchFamily="49" charset="0"/>
              </a:rPr>
              <a:t> Title</a:t>
            </a:r>
            <a:r>
              <a:rPr lang="es-DO" sz="1000" dirty="0">
                <a:solidFill>
                  <a:srgbClr val="0000FF"/>
                </a:solidFill>
                <a:latin typeface="Consolas" panose="020B0609020204030204" pitchFamily="49" charset="0"/>
              </a:rPr>
              <a:t>="Basic Grid demo"&gt;</a:t>
            </a:r>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p>
          <a:p>
            <a:r>
              <a:rPr lang="es-DO" sz="1000" dirty="0">
                <a:solidFill>
                  <a:srgbClr val="000000"/>
                </a:solidFill>
                <a:latin typeface="Consolas" panose="020B0609020204030204" pitchFamily="49" charset="0"/>
              </a:rPr>
              <a:t>        </a:t>
            </a:r>
            <a:r>
              <a:rPr lang="es-DO" sz="1000" dirty="0">
                <a:solidFill>
                  <a:srgbClr val="0000FF"/>
                </a:solidFill>
                <a:latin typeface="Consolas" panose="020B0609020204030204" pitchFamily="49" charset="0"/>
              </a:rPr>
              <a:t>&lt;</a:t>
            </a:r>
            <a:r>
              <a:rPr lang="es-DO" sz="1000" dirty="0">
                <a:solidFill>
                  <a:srgbClr val="A31515"/>
                </a:solidFill>
                <a:latin typeface="Consolas" panose="020B0609020204030204" pitchFamily="49" charset="0"/>
              </a:rPr>
              <a:t>Grid</a:t>
            </a:r>
            <a:r>
              <a:rPr lang="es-DO" sz="1000" dirty="0">
                <a:solidFill>
                  <a:srgbClr val="0000FF"/>
                </a:solidFill>
                <a:latin typeface="Consolas" panose="020B0609020204030204" pitchFamily="49" charset="0"/>
              </a:rPr>
              <a:t>&gt;</a:t>
            </a:r>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0000FF"/>
                </a:solidFill>
                <a:latin typeface="Consolas" panose="020B0609020204030204" pitchFamily="49" charset="0"/>
              </a:rPr>
              <a:t>&lt;</a:t>
            </a:r>
            <a:r>
              <a:rPr lang="es-DO" sz="1000" dirty="0">
                <a:solidFill>
                  <a:srgbClr val="A31515"/>
                </a:solidFill>
                <a:latin typeface="Consolas" panose="020B0609020204030204" pitchFamily="49" charset="0"/>
              </a:rPr>
              <a:t>Grid.RowDefinitions</a:t>
            </a:r>
            <a:r>
              <a:rPr lang="es-DO" sz="1000" dirty="0">
                <a:solidFill>
                  <a:srgbClr val="0000FF"/>
                </a:solidFill>
                <a:latin typeface="Consolas" panose="020B0609020204030204" pitchFamily="49" charset="0"/>
              </a:rPr>
              <a:t>&gt;</a:t>
            </a:r>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0000FF"/>
                </a:solidFill>
                <a:latin typeface="Consolas" panose="020B0609020204030204" pitchFamily="49" charset="0"/>
              </a:rPr>
              <a:t>&lt;</a:t>
            </a:r>
            <a:r>
              <a:rPr lang="es-DO" sz="1000" dirty="0">
                <a:solidFill>
                  <a:srgbClr val="A31515"/>
                </a:solidFill>
                <a:latin typeface="Consolas" panose="020B0609020204030204" pitchFamily="49" charset="0"/>
              </a:rPr>
              <a:t>RowDefinition</a:t>
            </a:r>
            <a:r>
              <a:rPr lang="es-DO" sz="1000" dirty="0">
                <a:solidFill>
                  <a:srgbClr val="FF0000"/>
                </a:solidFill>
                <a:latin typeface="Consolas" panose="020B0609020204030204" pitchFamily="49" charset="0"/>
              </a:rPr>
              <a:t> Height</a:t>
            </a:r>
            <a:r>
              <a:rPr lang="es-DO" sz="1000" dirty="0">
                <a:solidFill>
                  <a:srgbClr val="0000FF"/>
                </a:solidFill>
                <a:latin typeface="Consolas" panose="020B0609020204030204" pitchFamily="49" charset="0"/>
              </a:rPr>
              <a:t>="*" /&gt;</a:t>
            </a:r>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0000FF"/>
                </a:solidFill>
                <a:latin typeface="Consolas" panose="020B0609020204030204" pitchFamily="49" charset="0"/>
              </a:rPr>
              <a:t>&lt;</a:t>
            </a:r>
            <a:r>
              <a:rPr lang="es-DO" sz="1000" dirty="0">
                <a:solidFill>
                  <a:srgbClr val="A31515"/>
                </a:solidFill>
                <a:latin typeface="Consolas" panose="020B0609020204030204" pitchFamily="49" charset="0"/>
              </a:rPr>
              <a:t>RowDefinition</a:t>
            </a:r>
            <a:r>
              <a:rPr lang="es-DO" sz="1000" dirty="0">
                <a:solidFill>
                  <a:srgbClr val="FF0000"/>
                </a:solidFill>
                <a:latin typeface="Consolas" panose="020B0609020204030204" pitchFamily="49" charset="0"/>
              </a:rPr>
              <a:t> Height</a:t>
            </a:r>
            <a:r>
              <a:rPr lang="es-DO" sz="1000" dirty="0">
                <a:solidFill>
                  <a:srgbClr val="0000FF"/>
                </a:solidFill>
                <a:latin typeface="Consolas" panose="020B0609020204030204" pitchFamily="49" charset="0"/>
              </a:rPr>
              <a:t>="*" /&gt;</a:t>
            </a:r>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0000FF"/>
                </a:solidFill>
                <a:latin typeface="Consolas" panose="020B0609020204030204" pitchFamily="49" charset="0"/>
              </a:rPr>
              <a:t>&lt;</a:t>
            </a:r>
            <a:r>
              <a:rPr lang="es-DO" sz="1000" dirty="0">
                <a:solidFill>
                  <a:srgbClr val="A31515"/>
                </a:solidFill>
                <a:latin typeface="Consolas" panose="020B0609020204030204" pitchFamily="49" charset="0"/>
              </a:rPr>
              <a:t>RowDefinition</a:t>
            </a:r>
            <a:r>
              <a:rPr lang="es-DO" sz="1000" dirty="0">
                <a:solidFill>
                  <a:srgbClr val="FF0000"/>
                </a:solidFill>
                <a:latin typeface="Consolas" panose="020B0609020204030204" pitchFamily="49" charset="0"/>
              </a:rPr>
              <a:t> Height</a:t>
            </a:r>
            <a:r>
              <a:rPr lang="es-DO" sz="1000" dirty="0">
                <a:solidFill>
                  <a:srgbClr val="0000FF"/>
                </a:solidFill>
                <a:latin typeface="Consolas" panose="020B0609020204030204" pitchFamily="49" charset="0"/>
              </a:rPr>
              <a:t>="*" /&gt;</a:t>
            </a:r>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0000FF"/>
                </a:solidFill>
                <a:latin typeface="Consolas" panose="020B0609020204030204" pitchFamily="49" charset="0"/>
              </a:rPr>
              <a:t>&lt;/</a:t>
            </a:r>
            <a:r>
              <a:rPr lang="es-DO" sz="1000" dirty="0">
                <a:solidFill>
                  <a:srgbClr val="A31515"/>
                </a:solidFill>
                <a:latin typeface="Consolas" panose="020B0609020204030204" pitchFamily="49" charset="0"/>
              </a:rPr>
              <a:t>Grid.RowDefinitions</a:t>
            </a:r>
            <a:r>
              <a:rPr lang="es-DO" sz="1000" dirty="0">
                <a:solidFill>
                  <a:srgbClr val="0000FF"/>
                </a:solidFill>
                <a:latin typeface="Consolas" panose="020B0609020204030204" pitchFamily="49" charset="0"/>
              </a:rPr>
              <a:t>&gt;</a:t>
            </a:r>
            <a:endParaRPr lang="es-DO" sz="1000" dirty="0">
              <a:solidFill>
                <a:srgbClr val="000000"/>
              </a:solidFill>
              <a:latin typeface="Consolas" panose="020B0609020204030204" pitchFamily="49" charset="0"/>
            </a:endParaRPr>
          </a:p>
          <a:p>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0000FF"/>
                </a:solidFill>
                <a:latin typeface="Consolas" panose="020B0609020204030204" pitchFamily="49" charset="0"/>
              </a:rPr>
              <a:t>&lt;</a:t>
            </a:r>
            <a:r>
              <a:rPr lang="es-DO" sz="1000" dirty="0">
                <a:solidFill>
                  <a:srgbClr val="A31515"/>
                </a:solidFill>
                <a:latin typeface="Consolas" panose="020B0609020204030204" pitchFamily="49" charset="0"/>
              </a:rPr>
              <a:t>Grid.ColumnDefinitions</a:t>
            </a:r>
            <a:r>
              <a:rPr lang="es-DO" sz="1000" dirty="0">
                <a:solidFill>
                  <a:srgbClr val="0000FF"/>
                </a:solidFill>
                <a:latin typeface="Consolas" panose="020B0609020204030204" pitchFamily="49" charset="0"/>
              </a:rPr>
              <a:t>&gt;</a:t>
            </a:r>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0000FF"/>
                </a:solidFill>
                <a:latin typeface="Consolas" panose="020B0609020204030204" pitchFamily="49" charset="0"/>
              </a:rPr>
              <a:t>&lt;</a:t>
            </a:r>
            <a:r>
              <a:rPr lang="es-DO" sz="1000" dirty="0">
                <a:solidFill>
                  <a:srgbClr val="A31515"/>
                </a:solidFill>
                <a:latin typeface="Consolas" panose="020B0609020204030204" pitchFamily="49" charset="0"/>
              </a:rPr>
              <a:t>ColumnDefinition</a:t>
            </a:r>
            <a:r>
              <a:rPr lang="es-DO" sz="1000" dirty="0">
                <a:solidFill>
                  <a:srgbClr val="FF0000"/>
                </a:solidFill>
                <a:latin typeface="Consolas" panose="020B0609020204030204" pitchFamily="49" charset="0"/>
              </a:rPr>
              <a:t> Width</a:t>
            </a:r>
            <a:r>
              <a:rPr lang="es-DO" sz="1000" dirty="0">
                <a:solidFill>
                  <a:srgbClr val="0000FF"/>
                </a:solidFill>
                <a:latin typeface="Consolas" panose="020B0609020204030204" pitchFamily="49" charset="0"/>
              </a:rPr>
              <a:t>="*" /&gt;</a:t>
            </a:r>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0000FF"/>
                </a:solidFill>
                <a:latin typeface="Consolas" panose="020B0609020204030204" pitchFamily="49" charset="0"/>
              </a:rPr>
              <a:t>&lt;</a:t>
            </a:r>
            <a:r>
              <a:rPr lang="es-DO" sz="1000" dirty="0">
                <a:solidFill>
                  <a:srgbClr val="A31515"/>
                </a:solidFill>
                <a:latin typeface="Consolas" panose="020B0609020204030204" pitchFamily="49" charset="0"/>
              </a:rPr>
              <a:t>ColumnDefinition</a:t>
            </a:r>
            <a:r>
              <a:rPr lang="es-DO" sz="1000" dirty="0">
                <a:solidFill>
                  <a:srgbClr val="000000"/>
                </a:solidFill>
                <a:latin typeface="Consolas" panose="020B0609020204030204" pitchFamily="49" charset="0"/>
              </a:rPr>
              <a:t> </a:t>
            </a:r>
            <a:r>
              <a:rPr lang="es-DO" sz="1000" dirty="0">
                <a:solidFill>
                  <a:srgbClr val="FF0000"/>
                </a:solidFill>
                <a:latin typeface="Consolas" panose="020B0609020204030204" pitchFamily="49" charset="0"/>
              </a:rPr>
              <a:t> Width</a:t>
            </a:r>
            <a:r>
              <a:rPr lang="es-DO" sz="1000" dirty="0">
                <a:solidFill>
                  <a:srgbClr val="0000FF"/>
                </a:solidFill>
                <a:latin typeface="Consolas" panose="020B0609020204030204" pitchFamily="49" charset="0"/>
              </a:rPr>
              <a:t>="*" /&gt;</a:t>
            </a:r>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0000FF"/>
                </a:solidFill>
                <a:latin typeface="Consolas" panose="020B0609020204030204" pitchFamily="49" charset="0"/>
              </a:rPr>
              <a:t>&lt;/</a:t>
            </a:r>
            <a:r>
              <a:rPr lang="es-DO" sz="1000" dirty="0">
                <a:solidFill>
                  <a:srgbClr val="A31515"/>
                </a:solidFill>
                <a:latin typeface="Consolas" panose="020B0609020204030204" pitchFamily="49" charset="0"/>
              </a:rPr>
              <a:t>Grid.ColumnDefinitions</a:t>
            </a:r>
            <a:r>
              <a:rPr lang="es-DO" sz="1000" dirty="0">
                <a:solidFill>
                  <a:srgbClr val="0000FF"/>
                </a:solidFill>
                <a:latin typeface="Consolas" panose="020B0609020204030204" pitchFamily="49" charset="0"/>
              </a:rPr>
              <a:t>&gt;</a:t>
            </a:r>
            <a:endParaRPr lang="es-DO" sz="1000" dirty="0">
              <a:solidFill>
                <a:srgbClr val="000000"/>
              </a:solidFill>
              <a:latin typeface="Consolas" panose="020B0609020204030204" pitchFamily="49" charset="0"/>
            </a:endParaRPr>
          </a:p>
          <a:p>
            <a:endParaRPr lang="es-DO" sz="1000" dirty="0">
              <a:solidFill>
                <a:srgbClr val="000000"/>
              </a:solidFill>
              <a:latin typeface="Consolas" panose="020B0609020204030204" pitchFamily="49" charset="0"/>
            </a:endParaRPr>
          </a:p>
          <a:p>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&lt;</a:t>
            </a:r>
            <a:r>
              <a:rPr lang="en-US" sz="1000" dirty="0">
                <a:solidFill>
                  <a:srgbClr val="A31515"/>
                </a:solidFill>
                <a:latin typeface="Consolas" panose="020B0609020204030204" pitchFamily="49" charset="0"/>
              </a:rPr>
              <a:t>Button</a:t>
            </a:r>
            <a:r>
              <a:rPr lang="en-US" sz="1000" dirty="0">
                <a:solidFill>
                  <a:srgbClr val="FF0000"/>
                </a:solidFill>
                <a:latin typeface="Consolas" panose="020B0609020204030204" pitchFamily="49" charset="0"/>
              </a:rPr>
              <a:t> BackgroundColor</a:t>
            </a:r>
            <a:r>
              <a:rPr lang="en-US" sz="1000" dirty="0">
                <a:solidFill>
                  <a:srgbClr val="0000FF"/>
                </a:solidFill>
                <a:latin typeface="Consolas" panose="020B0609020204030204" pitchFamily="49" charset="0"/>
              </a:rPr>
              <a:t>="#E6287A"</a:t>
            </a:r>
            <a:r>
              <a:rPr lang="en-US" sz="1000" dirty="0">
                <a:solidFill>
                  <a:srgbClr val="FF0000"/>
                </a:solidFill>
                <a:latin typeface="Consolas" panose="020B0609020204030204" pitchFamily="49" charset="0"/>
              </a:rPr>
              <a:t> Grid.Row</a:t>
            </a:r>
            <a:r>
              <a:rPr lang="en-US" sz="1000" dirty="0">
                <a:solidFill>
                  <a:srgbClr val="0000FF"/>
                </a:solidFill>
                <a:latin typeface="Consolas" panose="020B0609020204030204" pitchFamily="49" charset="0"/>
              </a:rPr>
              <a:t>="0"</a:t>
            </a:r>
            <a:r>
              <a:rPr lang="en-US" sz="1000" dirty="0">
                <a:solidFill>
                  <a:srgbClr val="FF0000"/>
                </a:solidFill>
                <a:latin typeface="Consolas" panose="020B0609020204030204" pitchFamily="49" charset="0"/>
              </a:rPr>
              <a:t> Grid.Column</a:t>
            </a:r>
            <a:r>
              <a:rPr lang="en-US" sz="1000" dirty="0">
                <a:solidFill>
                  <a:srgbClr val="0000FF"/>
                </a:solidFill>
                <a:latin typeface="Consolas" panose="020B0609020204030204" pitchFamily="49" charset="0"/>
              </a:rPr>
              <a:t>="0"</a:t>
            </a:r>
            <a:r>
              <a:rPr lang="en-US" sz="1000" dirty="0">
                <a:solidFill>
                  <a:srgbClr val="FF0000"/>
                </a:solidFill>
                <a:latin typeface="Consolas" panose="020B0609020204030204" pitchFamily="49" charset="0"/>
              </a:rPr>
              <a:t> Text</a:t>
            </a:r>
            <a:r>
              <a:rPr lang="en-US" sz="1000" dirty="0">
                <a:solidFill>
                  <a:srgbClr val="0000FF"/>
                </a:solidFill>
                <a:latin typeface="Consolas" panose="020B0609020204030204" pitchFamily="49" charset="0"/>
              </a:rPr>
              <a:t>="Button 0,0"</a:t>
            </a:r>
            <a:r>
              <a:rPr lang="en-US" sz="1000" dirty="0">
                <a:solidFill>
                  <a:srgbClr val="FF0000"/>
                </a:solidFill>
                <a:latin typeface="Consolas" panose="020B0609020204030204" pitchFamily="49" charset="0"/>
              </a:rPr>
              <a:t> TextColor</a:t>
            </a:r>
            <a:r>
              <a:rPr lang="en-US" sz="1000" dirty="0">
                <a:solidFill>
                  <a:srgbClr val="0000FF"/>
                </a:solidFill>
                <a:latin typeface="Consolas" panose="020B0609020204030204" pitchFamily="49" charset="0"/>
              </a:rPr>
              <a:t>="White" /&gt;</a:t>
            </a:r>
            <a:endParaRPr lang="en-US"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0000FF"/>
                </a:solidFill>
                <a:latin typeface="Consolas" panose="020B0609020204030204" pitchFamily="49" charset="0"/>
              </a:rPr>
              <a:t>&lt;</a:t>
            </a:r>
            <a:r>
              <a:rPr lang="es-DO" sz="1000" dirty="0">
                <a:solidFill>
                  <a:srgbClr val="A31515"/>
                </a:solidFill>
                <a:latin typeface="Consolas" panose="020B0609020204030204" pitchFamily="49" charset="0"/>
              </a:rPr>
              <a:t>Button</a:t>
            </a:r>
            <a:r>
              <a:rPr lang="es-DO" sz="1000" dirty="0">
                <a:solidFill>
                  <a:srgbClr val="FF0000"/>
                </a:solidFill>
                <a:latin typeface="Consolas" panose="020B0609020204030204" pitchFamily="49" charset="0"/>
              </a:rPr>
              <a:t> BackgroundColor</a:t>
            </a:r>
            <a:r>
              <a:rPr lang="es-DO" sz="1000" dirty="0">
                <a:solidFill>
                  <a:srgbClr val="0000FF"/>
                </a:solidFill>
                <a:latin typeface="Consolas" panose="020B0609020204030204" pitchFamily="49" charset="0"/>
              </a:rPr>
              <a:t>="#EE5D9B"</a:t>
            </a:r>
            <a:r>
              <a:rPr lang="es-DO" sz="1000" dirty="0">
                <a:solidFill>
                  <a:srgbClr val="FF0000"/>
                </a:solidFill>
                <a:latin typeface="Consolas" panose="020B0609020204030204" pitchFamily="49" charset="0"/>
              </a:rPr>
              <a:t> Grid.Row</a:t>
            </a:r>
            <a:r>
              <a:rPr lang="es-DO" sz="1000" dirty="0">
                <a:solidFill>
                  <a:srgbClr val="0000FF"/>
                </a:solidFill>
                <a:latin typeface="Consolas" panose="020B0609020204030204" pitchFamily="49" charset="0"/>
              </a:rPr>
              <a:t>="0"</a:t>
            </a:r>
            <a:r>
              <a:rPr lang="es-DO" sz="1000" dirty="0">
                <a:solidFill>
                  <a:srgbClr val="FF0000"/>
                </a:solidFill>
                <a:latin typeface="Consolas" panose="020B0609020204030204" pitchFamily="49" charset="0"/>
              </a:rPr>
              <a:t> Grid.Column</a:t>
            </a:r>
            <a:r>
              <a:rPr lang="es-DO" sz="1000" dirty="0">
                <a:solidFill>
                  <a:srgbClr val="0000FF"/>
                </a:solidFill>
                <a:latin typeface="Consolas" panose="020B0609020204030204" pitchFamily="49" charset="0"/>
              </a:rPr>
              <a:t>="1"</a:t>
            </a:r>
            <a:r>
              <a:rPr lang="es-DO" sz="1000" dirty="0">
                <a:solidFill>
                  <a:srgbClr val="FF0000"/>
                </a:solidFill>
                <a:latin typeface="Consolas" panose="020B0609020204030204" pitchFamily="49" charset="0"/>
              </a:rPr>
              <a:t> Text</a:t>
            </a:r>
            <a:r>
              <a:rPr lang="es-DO" sz="1000" dirty="0">
                <a:solidFill>
                  <a:srgbClr val="0000FF"/>
                </a:solidFill>
                <a:latin typeface="Consolas" panose="020B0609020204030204" pitchFamily="49" charset="0"/>
              </a:rPr>
              <a:t>="Button 0,1"</a:t>
            </a:r>
            <a:r>
              <a:rPr lang="es-DO" sz="1000" dirty="0">
                <a:solidFill>
                  <a:srgbClr val="FF0000"/>
                </a:solidFill>
                <a:latin typeface="Consolas" panose="020B0609020204030204" pitchFamily="49" charset="0"/>
              </a:rPr>
              <a:t> TextColor</a:t>
            </a:r>
            <a:r>
              <a:rPr lang="es-DO" sz="1000" dirty="0">
                <a:solidFill>
                  <a:srgbClr val="0000FF"/>
                </a:solidFill>
                <a:latin typeface="Consolas" panose="020B0609020204030204" pitchFamily="49" charset="0"/>
              </a:rPr>
              <a:t>="White" /&gt;</a:t>
            </a:r>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0000FF"/>
                </a:solidFill>
                <a:latin typeface="Consolas" panose="020B0609020204030204" pitchFamily="49" charset="0"/>
              </a:rPr>
              <a:t>&lt;</a:t>
            </a:r>
            <a:r>
              <a:rPr lang="es-DO" sz="1000" dirty="0">
                <a:solidFill>
                  <a:srgbClr val="A31515"/>
                </a:solidFill>
                <a:latin typeface="Consolas" panose="020B0609020204030204" pitchFamily="49" charset="0"/>
              </a:rPr>
              <a:t>Button</a:t>
            </a:r>
            <a:r>
              <a:rPr lang="es-DO" sz="1000" dirty="0">
                <a:solidFill>
                  <a:srgbClr val="FF0000"/>
                </a:solidFill>
                <a:latin typeface="Consolas" panose="020B0609020204030204" pitchFamily="49" charset="0"/>
              </a:rPr>
              <a:t> BackgroundColor</a:t>
            </a:r>
            <a:r>
              <a:rPr lang="es-DO" sz="1000" dirty="0">
                <a:solidFill>
                  <a:srgbClr val="0000FF"/>
                </a:solidFill>
                <a:latin typeface="Consolas" panose="020B0609020204030204" pitchFamily="49" charset="0"/>
              </a:rPr>
              <a:t>="#F87EB2"</a:t>
            </a:r>
            <a:r>
              <a:rPr lang="es-DO" sz="1000" dirty="0">
                <a:solidFill>
                  <a:srgbClr val="FF0000"/>
                </a:solidFill>
                <a:latin typeface="Consolas" panose="020B0609020204030204" pitchFamily="49" charset="0"/>
              </a:rPr>
              <a:t> Grid.Row</a:t>
            </a:r>
            <a:r>
              <a:rPr lang="es-DO" sz="1000" dirty="0">
                <a:solidFill>
                  <a:srgbClr val="0000FF"/>
                </a:solidFill>
                <a:latin typeface="Consolas" panose="020B0609020204030204" pitchFamily="49" charset="0"/>
              </a:rPr>
              <a:t>="1"</a:t>
            </a:r>
            <a:r>
              <a:rPr lang="es-DO" sz="1000" dirty="0">
                <a:solidFill>
                  <a:srgbClr val="FF0000"/>
                </a:solidFill>
                <a:latin typeface="Consolas" panose="020B0609020204030204" pitchFamily="49" charset="0"/>
              </a:rPr>
              <a:t> Grid.Column</a:t>
            </a:r>
            <a:r>
              <a:rPr lang="es-DO" sz="1000" dirty="0">
                <a:solidFill>
                  <a:srgbClr val="0000FF"/>
                </a:solidFill>
                <a:latin typeface="Consolas" panose="020B0609020204030204" pitchFamily="49" charset="0"/>
              </a:rPr>
              <a:t>="0"</a:t>
            </a:r>
            <a:r>
              <a:rPr lang="es-DO" sz="1000" dirty="0">
                <a:solidFill>
                  <a:srgbClr val="FF0000"/>
                </a:solidFill>
                <a:latin typeface="Consolas" panose="020B0609020204030204" pitchFamily="49" charset="0"/>
              </a:rPr>
              <a:t> Text</a:t>
            </a:r>
            <a:r>
              <a:rPr lang="es-DO" sz="1000" dirty="0">
                <a:solidFill>
                  <a:srgbClr val="0000FF"/>
                </a:solidFill>
                <a:latin typeface="Consolas" panose="020B0609020204030204" pitchFamily="49" charset="0"/>
              </a:rPr>
              <a:t>="Button 1,0"</a:t>
            </a:r>
            <a:r>
              <a:rPr lang="es-DO" sz="1000" dirty="0">
                <a:solidFill>
                  <a:srgbClr val="FF0000"/>
                </a:solidFill>
                <a:latin typeface="Consolas" panose="020B0609020204030204" pitchFamily="49" charset="0"/>
              </a:rPr>
              <a:t> TextColor</a:t>
            </a:r>
            <a:r>
              <a:rPr lang="es-DO" sz="1000" dirty="0">
                <a:solidFill>
                  <a:srgbClr val="0000FF"/>
                </a:solidFill>
                <a:latin typeface="Consolas" panose="020B0609020204030204" pitchFamily="49" charset="0"/>
              </a:rPr>
              <a:t>="White" /&gt;</a:t>
            </a:r>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0000FF"/>
                </a:solidFill>
                <a:latin typeface="Consolas" panose="020B0609020204030204" pitchFamily="49" charset="0"/>
              </a:rPr>
              <a:t>&lt;</a:t>
            </a:r>
            <a:r>
              <a:rPr lang="es-DO" sz="1000" dirty="0">
                <a:solidFill>
                  <a:srgbClr val="A31515"/>
                </a:solidFill>
                <a:latin typeface="Consolas" panose="020B0609020204030204" pitchFamily="49" charset="0"/>
              </a:rPr>
              <a:t>Button</a:t>
            </a:r>
            <a:r>
              <a:rPr lang="es-DO" sz="1000" dirty="0">
                <a:solidFill>
                  <a:srgbClr val="FF0000"/>
                </a:solidFill>
                <a:latin typeface="Consolas" panose="020B0609020204030204" pitchFamily="49" charset="0"/>
              </a:rPr>
              <a:t> BackgroundColor</a:t>
            </a:r>
            <a:r>
              <a:rPr lang="es-DO" sz="1000" dirty="0">
                <a:solidFill>
                  <a:srgbClr val="0000FF"/>
                </a:solidFill>
                <a:latin typeface="Consolas" panose="020B0609020204030204" pitchFamily="49" charset="0"/>
              </a:rPr>
              <a:t>="#B90E57"</a:t>
            </a:r>
            <a:r>
              <a:rPr lang="es-DO" sz="1000" dirty="0">
                <a:solidFill>
                  <a:srgbClr val="FF0000"/>
                </a:solidFill>
                <a:latin typeface="Consolas" panose="020B0609020204030204" pitchFamily="49" charset="0"/>
              </a:rPr>
              <a:t> Grid.Row</a:t>
            </a:r>
            <a:r>
              <a:rPr lang="es-DO" sz="1000" dirty="0">
                <a:solidFill>
                  <a:srgbClr val="0000FF"/>
                </a:solidFill>
                <a:latin typeface="Consolas" panose="020B0609020204030204" pitchFamily="49" charset="0"/>
              </a:rPr>
              <a:t>="1"</a:t>
            </a:r>
            <a:r>
              <a:rPr lang="es-DO" sz="1000" dirty="0">
                <a:solidFill>
                  <a:srgbClr val="FF0000"/>
                </a:solidFill>
                <a:latin typeface="Consolas" panose="020B0609020204030204" pitchFamily="49" charset="0"/>
              </a:rPr>
              <a:t> Grid.Column</a:t>
            </a:r>
            <a:r>
              <a:rPr lang="es-DO" sz="1000" dirty="0">
                <a:solidFill>
                  <a:srgbClr val="0000FF"/>
                </a:solidFill>
                <a:latin typeface="Consolas" panose="020B0609020204030204" pitchFamily="49" charset="0"/>
              </a:rPr>
              <a:t>="1"</a:t>
            </a:r>
            <a:r>
              <a:rPr lang="es-DO" sz="1000" dirty="0">
                <a:solidFill>
                  <a:srgbClr val="FF0000"/>
                </a:solidFill>
                <a:latin typeface="Consolas" panose="020B0609020204030204" pitchFamily="49" charset="0"/>
              </a:rPr>
              <a:t> Text</a:t>
            </a:r>
            <a:r>
              <a:rPr lang="es-DO" sz="1000" dirty="0">
                <a:solidFill>
                  <a:srgbClr val="0000FF"/>
                </a:solidFill>
                <a:latin typeface="Consolas" panose="020B0609020204030204" pitchFamily="49" charset="0"/>
              </a:rPr>
              <a:t>="Button 1,1"</a:t>
            </a:r>
            <a:r>
              <a:rPr lang="es-DO" sz="1000" dirty="0">
                <a:solidFill>
                  <a:srgbClr val="FF0000"/>
                </a:solidFill>
                <a:latin typeface="Consolas" panose="020B0609020204030204" pitchFamily="49" charset="0"/>
              </a:rPr>
              <a:t> TextColor</a:t>
            </a:r>
            <a:r>
              <a:rPr lang="es-DO" sz="1000" dirty="0">
                <a:solidFill>
                  <a:srgbClr val="0000FF"/>
                </a:solidFill>
                <a:latin typeface="Consolas" panose="020B0609020204030204" pitchFamily="49" charset="0"/>
              </a:rPr>
              <a:t>="White" /&gt;</a:t>
            </a:r>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0000FF"/>
                </a:solidFill>
                <a:latin typeface="Consolas" panose="020B0609020204030204" pitchFamily="49" charset="0"/>
              </a:rPr>
              <a:t>&lt;</a:t>
            </a:r>
            <a:r>
              <a:rPr lang="es-DO" sz="1000" dirty="0">
                <a:solidFill>
                  <a:srgbClr val="A31515"/>
                </a:solidFill>
                <a:latin typeface="Consolas" panose="020B0609020204030204" pitchFamily="49" charset="0"/>
              </a:rPr>
              <a:t>Button</a:t>
            </a:r>
            <a:r>
              <a:rPr lang="es-DO" sz="1000" dirty="0">
                <a:solidFill>
                  <a:srgbClr val="FF0000"/>
                </a:solidFill>
                <a:latin typeface="Consolas" panose="020B0609020204030204" pitchFamily="49" charset="0"/>
              </a:rPr>
              <a:t> BackgroundColor</a:t>
            </a:r>
            <a:r>
              <a:rPr lang="es-DO" sz="1000" dirty="0">
                <a:solidFill>
                  <a:srgbClr val="0000FF"/>
                </a:solidFill>
                <a:latin typeface="Consolas" panose="020B0609020204030204" pitchFamily="49" charset="0"/>
              </a:rPr>
              <a:t>="#CB3B78"</a:t>
            </a:r>
            <a:r>
              <a:rPr lang="es-DO" sz="1000" dirty="0">
                <a:solidFill>
                  <a:srgbClr val="FF0000"/>
                </a:solidFill>
                <a:latin typeface="Consolas" panose="020B0609020204030204" pitchFamily="49" charset="0"/>
              </a:rPr>
              <a:t> Grid.Row</a:t>
            </a:r>
            <a:r>
              <a:rPr lang="es-DO" sz="1000" dirty="0">
                <a:solidFill>
                  <a:srgbClr val="0000FF"/>
                </a:solidFill>
                <a:latin typeface="Consolas" panose="020B0609020204030204" pitchFamily="49" charset="0"/>
              </a:rPr>
              <a:t>="2"</a:t>
            </a:r>
            <a:r>
              <a:rPr lang="es-DO" sz="1000" dirty="0">
                <a:solidFill>
                  <a:srgbClr val="FF0000"/>
                </a:solidFill>
                <a:latin typeface="Consolas" panose="020B0609020204030204" pitchFamily="49" charset="0"/>
              </a:rPr>
              <a:t> Grid.Column</a:t>
            </a:r>
            <a:r>
              <a:rPr lang="es-DO" sz="1000" dirty="0">
                <a:solidFill>
                  <a:srgbClr val="0000FF"/>
                </a:solidFill>
                <a:latin typeface="Consolas" panose="020B0609020204030204" pitchFamily="49" charset="0"/>
              </a:rPr>
              <a:t>="0"</a:t>
            </a:r>
            <a:r>
              <a:rPr lang="es-DO" sz="1000" dirty="0">
                <a:solidFill>
                  <a:srgbClr val="FF0000"/>
                </a:solidFill>
                <a:latin typeface="Consolas" panose="020B0609020204030204" pitchFamily="49" charset="0"/>
              </a:rPr>
              <a:t> Text</a:t>
            </a:r>
            <a:r>
              <a:rPr lang="es-DO" sz="1000" dirty="0">
                <a:solidFill>
                  <a:srgbClr val="0000FF"/>
                </a:solidFill>
                <a:latin typeface="Consolas" panose="020B0609020204030204" pitchFamily="49" charset="0"/>
              </a:rPr>
              <a:t>="Button 2,0"</a:t>
            </a:r>
            <a:r>
              <a:rPr lang="es-DO" sz="1000" dirty="0">
                <a:solidFill>
                  <a:srgbClr val="FF0000"/>
                </a:solidFill>
                <a:latin typeface="Consolas" panose="020B0609020204030204" pitchFamily="49" charset="0"/>
              </a:rPr>
              <a:t> TextColor</a:t>
            </a:r>
            <a:r>
              <a:rPr lang="es-DO" sz="1000" dirty="0">
                <a:solidFill>
                  <a:srgbClr val="0000FF"/>
                </a:solidFill>
                <a:latin typeface="Consolas" panose="020B0609020204030204" pitchFamily="49" charset="0"/>
              </a:rPr>
              <a:t>="White" /&gt;</a:t>
            </a:r>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0000FF"/>
                </a:solidFill>
                <a:latin typeface="Consolas" panose="020B0609020204030204" pitchFamily="49" charset="0"/>
              </a:rPr>
              <a:t>&lt;</a:t>
            </a:r>
            <a:r>
              <a:rPr lang="es-DO" sz="1000" dirty="0">
                <a:solidFill>
                  <a:srgbClr val="A31515"/>
                </a:solidFill>
                <a:latin typeface="Consolas" panose="020B0609020204030204" pitchFamily="49" charset="0"/>
              </a:rPr>
              <a:t>Button</a:t>
            </a:r>
            <a:r>
              <a:rPr lang="es-DO" sz="1000" dirty="0">
                <a:solidFill>
                  <a:srgbClr val="FF0000"/>
                </a:solidFill>
                <a:latin typeface="Consolas" panose="020B0609020204030204" pitchFamily="49" charset="0"/>
              </a:rPr>
              <a:t> BackgroundColor</a:t>
            </a:r>
            <a:r>
              <a:rPr lang="es-DO" sz="1000" dirty="0">
                <a:solidFill>
                  <a:srgbClr val="0000FF"/>
                </a:solidFill>
                <a:latin typeface="Consolas" panose="020B0609020204030204" pitchFamily="49" charset="0"/>
              </a:rPr>
              <a:t>="#DE7FA7"</a:t>
            </a:r>
            <a:r>
              <a:rPr lang="es-DO" sz="1000" dirty="0">
                <a:solidFill>
                  <a:srgbClr val="FF0000"/>
                </a:solidFill>
                <a:latin typeface="Consolas" panose="020B0609020204030204" pitchFamily="49" charset="0"/>
              </a:rPr>
              <a:t> Grid.Row</a:t>
            </a:r>
            <a:r>
              <a:rPr lang="es-DO" sz="1000" dirty="0">
                <a:solidFill>
                  <a:srgbClr val="0000FF"/>
                </a:solidFill>
                <a:latin typeface="Consolas" panose="020B0609020204030204" pitchFamily="49" charset="0"/>
              </a:rPr>
              <a:t>="2"</a:t>
            </a:r>
            <a:r>
              <a:rPr lang="es-DO" sz="1000" dirty="0">
                <a:solidFill>
                  <a:srgbClr val="FF0000"/>
                </a:solidFill>
                <a:latin typeface="Consolas" panose="020B0609020204030204" pitchFamily="49" charset="0"/>
              </a:rPr>
              <a:t> Grid.Column</a:t>
            </a:r>
            <a:r>
              <a:rPr lang="es-DO" sz="1000" dirty="0">
                <a:solidFill>
                  <a:srgbClr val="0000FF"/>
                </a:solidFill>
                <a:latin typeface="Consolas" panose="020B0609020204030204" pitchFamily="49" charset="0"/>
              </a:rPr>
              <a:t>="1"</a:t>
            </a:r>
            <a:r>
              <a:rPr lang="es-DO" sz="1000" dirty="0">
                <a:solidFill>
                  <a:srgbClr val="FF0000"/>
                </a:solidFill>
                <a:latin typeface="Consolas" panose="020B0609020204030204" pitchFamily="49" charset="0"/>
              </a:rPr>
              <a:t> Text</a:t>
            </a:r>
            <a:r>
              <a:rPr lang="es-DO" sz="1000" dirty="0">
                <a:solidFill>
                  <a:srgbClr val="0000FF"/>
                </a:solidFill>
                <a:latin typeface="Consolas" panose="020B0609020204030204" pitchFamily="49" charset="0"/>
              </a:rPr>
              <a:t>="Button 2,1"</a:t>
            </a:r>
            <a:r>
              <a:rPr lang="es-DO" sz="1000" dirty="0">
                <a:solidFill>
                  <a:srgbClr val="FF0000"/>
                </a:solidFill>
                <a:latin typeface="Consolas" panose="020B0609020204030204" pitchFamily="49" charset="0"/>
              </a:rPr>
              <a:t> TextColor</a:t>
            </a:r>
            <a:r>
              <a:rPr lang="es-DO" sz="1000" dirty="0">
                <a:solidFill>
                  <a:srgbClr val="0000FF"/>
                </a:solidFill>
                <a:latin typeface="Consolas" panose="020B0609020204030204" pitchFamily="49" charset="0"/>
              </a:rPr>
              <a:t>="White" /&gt;</a:t>
            </a:r>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0000FF"/>
                </a:solidFill>
                <a:latin typeface="Consolas" panose="020B0609020204030204" pitchFamily="49" charset="0"/>
              </a:rPr>
              <a:t>&lt;/</a:t>
            </a:r>
            <a:r>
              <a:rPr lang="es-DO" sz="1000" dirty="0">
                <a:solidFill>
                  <a:srgbClr val="A31515"/>
                </a:solidFill>
                <a:latin typeface="Consolas" panose="020B0609020204030204" pitchFamily="49" charset="0"/>
              </a:rPr>
              <a:t>Grid</a:t>
            </a:r>
            <a:r>
              <a:rPr lang="es-DO" sz="1000" dirty="0">
                <a:solidFill>
                  <a:srgbClr val="0000FF"/>
                </a:solidFill>
                <a:latin typeface="Consolas" panose="020B0609020204030204" pitchFamily="49" charset="0"/>
              </a:rPr>
              <a:t>&gt;</a:t>
            </a:r>
            <a:endParaRPr lang="es-DO" sz="1000" dirty="0">
              <a:solidFill>
                <a:srgbClr val="000000"/>
              </a:solidFill>
              <a:latin typeface="Consolas" panose="020B0609020204030204" pitchFamily="49" charset="0"/>
            </a:endParaRPr>
          </a:p>
          <a:p>
            <a:endParaRPr lang="es-DO" sz="1000" dirty="0">
              <a:solidFill>
                <a:srgbClr val="000000"/>
              </a:solidFill>
              <a:latin typeface="Consolas" panose="020B0609020204030204" pitchFamily="49" charset="0"/>
            </a:endParaRPr>
          </a:p>
          <a:p>
            <a:r>
              <a:rPr lang="es-DO" sz="1000" dirty="0">
                <a:solidFill>
                  <a:srgbClr val="0000FF"/>
                </a:solidFill>
                <a:latin typeface="Consolas" panose="020B0609020204030204" pitchFamily="49" charset="0"/>
              </a:rPr>
              <a:t>&lt;/</a:t>
            </a:r>
            <a:r>
              <a:rPr lang="es-DO" sz="1000" dirty="0">
                <a:solidFill>
                  <a:srgbClr val="A31515"/>
                </a:solidFill>
                <a:latin typeface="Consolas" panose="020B0609020204030204" pitchFamily="49" charset="0"/>
              </a:rPr>
              <a:t>ContentPage</a:t>
            </a:r>
            <a:r>
              <a:rPr lang="es-DO" sz="1000" dirty="0">
                <a:solidFill>
                  <a:srgbClr val="0000FF"/>
                </a:solidFill>
                <a:latin typeface="Consolas" panose="020B0609020204030204" pitchFamily="49" charset="0"/>
              </a:rPr>
              <a:t>&gt;</a:t>
            </a:r>
            <a:endParaRPr lang="es-DO" sz="1000" dirty="0">
              <a:solidFill>
                <a:srgbClr val="000000"/>
              </a:solidFill>
              <a:latin typeface="Consolas" panose="020B0609020204030204" pitchFamily="49" charset="0"/>
            </a:endParaRPr>
          </a:p>
        </p:txBody>
      </p:sp>
      <p:pic>
        <p:nvPicPr>
          <p:cNvPr id="10" name="Picture 9" descr="Treemap chart&#10;&#10;Description automatically generated">
            <a:extLst>
              <a:ext uri="{FF2B5EF4-FFF2-40B4-BE49-F238E27FC236}">
                <a16:creationId xmlns:a16="http://schemas.microsoft.com/office/drawing/2014/main" id="{E3BCC116-64A9-4283-89DA-5D436C37B2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898" y="1679171"/>
            <a:ext cx="2012042" cy="4688378"/>
          </a:xfrm>
          <a:prstGeom prst="rect">
            <a:avLst/>
          </a:prstGeom>
        </p:spPr>
      </p:pic>
    </p:spTree>
    <p:extLst>
      <p:ext uri="{BB962C8B-B14F-4D97-AF65-F5344CB8AC3E}">
        <p14:creationId xmlns:p14="http://schemas.microsoft.com/office/powerpoint/2010/main" val="12078697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C46B8589-27CD-494F-8D9B-C34FAA54291A}"/>
              </a:ext>
            </a:extLst>
          </p:cNvPr>
          <p:cNvSpPr txBox="1"/>
          <p:nvPr/>
        </p:nvSpPr>
        <p:spPr>
          <a:xfrm>
            <a:off x="288866" y="335845"/>
            <a:ext cx="11423765" cy="6186309"/>
          </a:xfrm>
          <a:prstGeom prst="rect">
            <a:avLst/>
          </a:prstGeom>
          <a:noFill/>
        </p:spPr>
        <p:txBody>
          <a:bodyPr wrap="square">
            <a:spAutoFit/>
          </a:bodyPr>
          <a:lstStyle/>
          <a:p>
            <a:pPr algn="just"/>
            <a:r>
              <a:rPr lang="es-ES" sz="3200" b="1" i="0" dirty="0">
                <a:solidFill>
                  <a:srgbClr val="273B47"/>
                </a:solidFill>
                <a:effectLst/>
                <a:latin typeface="cooper_hewittmedium"/>
              </a:rPr>
              <a:t>Xamarin y Maui</a:t>
            </a:r>
          </a:p>
          <a:p>
            <a:pPr algn="just"/>
            <a:endParaRPr lang="es-ES" sz="2800" dirty="0"/>
          </a:p>
          <a:p>
            <a:pPr algn="just"/>
            <a:r>
              <a:rPr lang="es-ES" sz="2800" b="1" dirty="0"/>
              <a:t>Xamarin:</a:t>
            </a:r>
          </a:p>
          <a:p>
            <a:pPr algn="just"/>
            <a:endParaRPr lang="es-ES" sz="2800" dirty="0"/>
          </a:p>
          <a:p>
            <a:pPr algn="just"/>
            <a:r>
              <a:rPr lang="es-ES" sz="2800" b="1" dirty="0">
                <a:solidFill>
                  <a:srgbClr val="00B0F0"/>
                </a:solidFill>
                <a:effectLst>
                  <a:outerShdw blurRad="38100" dist="38100" dir="2700000" algn="tl">
                    <a:srgbClr val="000000">
                      <a:alpha val="43137"/>
                    </a:srgbClr>
                  </a:outerShdw>
                </a:effectLst>
              </a:rPr>
              <a:t>Xamarin</a:t>
            </a:r>
            <a:r>
              <a:rPr lang="es-ES" sz="2800" dirty="0"/>
              <a:t> es una plataforma de desarrollo de aplicaciones móviles que permite crear apps para Android e iOS usando  (C# y .NET), con un solo código base compartido.</a:t>
            </a:r>
          </a:p>
          <a:p>
            <a:pPr algn="just"/>
            <a:endParaRPr lang="es-ES" sz="2800" dirty="0"/>
          </a:p>
          <a:p>
            <a:pPr algn="just"/>
            <a:endParaRPr lang="es-ES" sz="2800" dirty="0"/>
          </a:p>
          <a:p>
            <a:pPr algn="just"/>
            <a:r>
              <a:rPr lang="es-ES" sz="2800" b="1" dirty="0"/>
              <a:t>.NET MAUI (Multiplatform App UI):</a:t>
            </a:r>
          </a:p>
          <a:p>
            <a:pPr algn="just"/>
            <a:endParaRPr lang="es-ES" sz="2800" dirty="0"/>
          </a:p>
          <a:p>
            <a:pPr algn="just"/>
            <a:r>
              <a:rPr lang="es-ES" sz="2800" b="1" dirty="0">
                <a:solidFill>
                  <a:srgbClr val="7030A0"/>
                </a:solidFill>
                <a:effectLst>
                  <a:outerShdw blurRad="38100" dist="38100" dir="2700000" algn="tl">
                    <a:srgbClr val="000000">
                      <a:alpha val="43137"/>
                    </a:srgbClr>
                  </a:outerShdw>
                </a:effectLst>
              </a:rPr>
              <a:t>MAUI</a:t>
            </a:r>
            <a:r>
              <a:rPr lang="es-ES" sz="2800" dirty="0"/>
              <a:t> es la evolución de  </a:t>
            </a:r>
            <a:r>
              <a:rPr lang="es-ES" sz="2800" b="1" dirty="0"/>
              <a:t>Xamarin.Forms </a:t>
            </a:r>
            <a:r>
              <a:rPr lang="es-ES" sz="2800" dirty="0"/>
              <a:t> y parte de .NET, diseñada para desarrollar aplicaciones con una única base de código que funcionen en  Android, iOS, Windows y Mac </a:t>
            </a:r>
          </a:p>
        </p:txBody>
      </p:sp>
      <p:pic>
        <p:nvPicPr>
          <p:cNvPr id="2050" name="Picture 2" descr="Xamarin Logo PNG Transparent &amp; SVG Vector - Freebie Supply">
            <a:extLst>
              <a:ext uri="{FF2B5EF4-FFF2-40B4-BE49-F238E27FC236}">
                <a16:creationId xmlns:a16="http://schemas.microsoft.com/office/drawing/2014/main" id="{D2ED7553-30AA-4AF1-BC0E-9FFEFEF553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5425" y="1178177"/>
            <a:ext cx="708660" cy="6313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isplaying Base64 encoded images in .NET MAUI · Gerald's blog about .NET, .NET  MAUI, Blazor, ASP.NET, Git, Azure and more!">
            <a:extLst>
              <a:ext uri="{FF2B5EF4-FFF2-40B4-BE49-F238E27FC236}">
                <a16:creationId xmlns:a16="http://schemas.microsoft.com/office/drawing/2014/main" id="{FAB62615-731F-4F03-9F68-375D61688C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6417" y="4135629"/>
            <a:ext cx="708661" cy="708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792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29228BE-81F0-486E-BFDB-D177DAB85BA8}"/>
              </a:ext>
            </a:extLst>
          </p:cNvPr>
          <p:cNvSpPr txBox="1"/>
          <p:nvPr/>
        </p:nvSpPr>
        <p:spPr>
          <a:xfrm>
            <a:off x="347489" y="390049"/>
            <a:ext cx="11274136" cy="646331"/>
          </a:xfrm>
          <a:prstGeom prst="rect">
            <a:avLst/>
          </a:prstGeom>
          <a:noFill/>
        </p:spPr>
        <p:txBody>
          <a:bodyPr wrap="square">
            <a:spAutoFit/>
          </a:bodyPr>
          <a:lstStyle/>
          <a:p>
            <a:pPr algn="l"/>
            <a:r>
              <a:rPr lang="es-DO" b="1" i="0" dirty="0">
                <a:solidFill>
                  <a:srgbClr val="292929"/>
                </a:solidFill>
                <a:effectLst/>
                <a:latin typeface="charter"/>
              </a:rPr>
              <a:t>Spacing</a:t>
            </a:r>
            <a:endParaRPr lang="es-DO" b="0" i="0" dirty="0">
              <a:solidFill>
                <a:srgbClr val="292929"/>
              </a:solidFill>
              <a:effectLst/>
              <a:latin typeface="charter"/>
            </a:endParaRPr>
          </a:p>
          <a:p>
            <a:pPr algn="l"/>
            <a:r>
              <a:rPr lang="es-DO" b="0" i="0" dirty="0">
                <a:solidFill>
                  <a:srgbClr val="292929"/>
                </a:solidFill>
                <a:effectLst/>
                <a:latin typeface="charter"/>
              </a:rPr>
              <a:t>El Grid tiene las propiedades para manejar el espacio entre filas y columnas.</a:t>
            </a:r>
          </a:p>
        </p:txBody>
      </p:sp>
      <p:pic>
        <p:nvPicPr>
          <p:cNvPr id="5122" name="Picture 2" descr="Image for post">
            <a:extLst>
              <a:ext uri="{FF2B5EF4-FFF2-40B4-BE49-F238E27FC236}">
                <a16:creationId xmlns:a16="http://schemas.microsoft.com/office/drawing/2014/main" id="{E1F33E32-1938-46D9-A41D-A32BC3AC37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489" y="1673114"/>
            <a:ext cx="3400425" cy="21526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2F488B8-3EE0-46C3-9B26-7299A69E71D5}"/>
              </a:ext>
            </a:extLst>
          </p:cNvPr>
          <p:cNvSpPr txBox="1"/>
          <p:nvPr/>
        </p:nvSpPr>
        <p:spPr>
          <a:xfrm>
            <a:off x="4092764" y="2181033"/>
            <a:ext cx="7582159" cy="1754326"/>
          </a:xfrm>
          <a:prstGeom prst="rect">
            <a:avLst/>
          </a:prstGeom>
          <a:noFill/>
        </p:spPr>
        <p:txBody>
          <a:bodyPr wrap="square">
            <a:spAutoFit/>
          </a:bodyPr>
          <a:lstStyle/>
          <a:p>
            <a:pPr algn="just"/>
            <a:r>
              <a:rPr lang="es-DO" b="1" i="0" dirty="0">
                <a:solidFill>
                  <a:srgbClr val="292929"/>
                </a:solidFill>
                <a:effectLst/>
                <a:latin typeface="charter"/>
              </a:rPr>
              <a:t>⚪ ColumnSpacing:</a:t>
            </a:r>
            <a:r>
              <a:rPr lang="es-DO" b="0" i="0" dirty="0">
                <a:solidFill>
                  <a:srgbClr val="292929"/>
                </a:solidFill>
                <a:effectLst/>
                <a:latin typeface="charter"/>
              </a:rPr>
              <a:t> : Es la cantidad de espacio entre columnas. Esta propiedad tiene como valor por defecto</a:t>
            </a:r>
            <a:r>
              <a:rPr lang="es-DO" b="1" i="0" dirty="0">
                <a:solidFill>
                  <a:srgbClr val="292929"/>
                </a:solidFill>
                <a:effectLst/>
                <a:latin typeface="charter"/>
              </a:rPr>
              <a:t> “6”.</a:t>
            </a:r>
            <a:endParaRPr lang="es-DO" b="0" i="0" dirty="0">
              <a:solidFill>
                <a:srgbClr val="292929"/>
              </a:solidFill>
              <a:effectLst/>
              <a:latin typeface="charter"/>
            </a:endParaRPr>
          </a:p>
          <a:p>
            <a:pPr algn="just"/>
            <a:r>
              <a:rPr lang="es-DO" b="1" i="0" dirty="0">
                <a:solidFill>
                  <a:srgbClr val="292929"/>
                </a:solidFill>
                <a:effectLst/>
                <a:latin typeface="charter"/>
              </a:rPr>
              <a:t>⚪ RowSpacing: </a:t>
            </a:r>
            <a:r>
              <a:rPr lang="es-DO" b="0" i="0" dirty="0">
                <a:solidFill>
                  <a:srgbClr val="292929"/>
                </a:solidFill>
                <a:effectLst/>
                <a:latin typeface="charter"/>
              </a:rPr>
              <a:t>Es la cantidad de espacio entre filas. Esta propiedad tiene como valor por defecto</a:t>
            </a:r>
            <a:r>
              <a:rPr lang="es-DO" b="1" i="0" dirty="0">
                <a:solidFill>
                  <a:srgbClr val="292929"/>
                </a:solidFill>
                <a:effectLst/>
                <a:latin typeface="charter"/>
              </a:rPr>
              <a:t> “6”.</a:t>
            </a:r>
            <a:endParaRPr lang="es-DO" b="0" i="0" dirty="0">
              <a:solidFill>
                <a:srgbClr val="292929"/>
              </a:solidFill>
              <a:effectLst/>
              <a:latin typeface="charter"/>
            </a:endParaRPr>
          </a:p>
          <a:p>
            <a:pPr algn="just"/>
            <a:r>
              <a:rPr lang="es-DO" b="0" i="0" dirty="0">
                <a:solidFill>
                  <a:srgbClr val="292929"/>
                </a:solidFill>
                <a:effectLst/>
                <a:latin typeface="charter"/>
              </a:rPr>
              <a:t>Solo tienes que agregar las propiedades a la etiqueta principal del Grid, de la siguiente manera:</a:t>
            </a:r>
          </a:p>
        </p:txBody>
      </p:sp>
      <p:sp>
        <p:nvSpPr>
          <p:cNvPr id="11" name="TextBox 10">
            <a:extLst>
              <a:ext uri="{FF2B5EF4-FFF2-40B4-BE49-F238E27FC236}">
                <a16:creationId xmlns:a16="http://schemas.microsoft.com/office/drawing/2014/main" id="{AE215E59-B4ED-4ECD-AF84-5163418DD097}"/>
              </a:ext>
            </a:extLst>
          </p:cNvPr>
          <p:cNvSpPr txBox="1"/>
          <p:nvPr/>
        </p:nvSpPr>
        <p:spPr>
          <a:xfrm>
            <a:off x="4092764" y="1673114"/>
            <a:ext cx="6097384" cy="369332"/>
          </a:xfrm>
          <a:prstGeom prst="rect">
            <a:avLst/>
          </a:prstGeom>
          <a:noFill/>
        </p:spPr>
        <p:txBody>
          <a:bodyPr wrap="square">
            <a:spAutoFit/>
          </a:bodyPr>
          <a:lstStyle/>
          <a:p>
            <a:pPr algn="just"/>
            <a:r>
              <a:rPr lang="es-DO" b="1" i="0" dirty="0">
                <a:solidFill>
                  <a:srgbClr val="292929"/>
                </a:solidFill>
                <a:effectLst/>
                <a:latin typeface="charter"/>
              </a:rPr>
              <a:t>Puede utilizar las siguientes propiedades:</a:t>
            </a:r>
          </a:p>
        </p:txBody>
      </p:sp>
      <p:sp>
        <p:nvSpPr>
          <p:cNvPr id="13" name="TextBox 12">
            <a:extLst>
              <a:ext uri="{FF2B5EF4-FFF2-40B4-BE49-F238E27FC236}">
                <a16:creationId xmlns:a16="http://schemas.microsoft.com/office/drawing/2014/main" id="{ECD7AB93-816B-4681-AA7E-9972C7D9B372}"/>
              </a:ext>
            </a:extLst>
          </p:cNvPr>
          <p:cNvSpPr txBox="1"/>
          <p:nvPr/>
        </p:nvSpPr>
        <p:spPr>
          <a:xfrm>
            <a:off x="347489" y="4562496"/>
            <a:ext cx="7774046" cy="369332"/>
          </a:xfrm>
          <a:prstGeom prst="rect">
            <a:avLst/>
          </a:prstGeom>
          <a:noFill/>
        </p:spPr>
        <p:txBody>
          <a:bodyPr wrap="square">
            <a:spAutoFit/>
          </a:bodyPr>
          <a:lstStyle/>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&lt;</a:t>
            </a:r>
            <a:r>
              <a:rPr lang="en-US" sz="1800" dirty="0">
                <a:solidFill>
                  <a:srgbClr val="A31515"/>
                </a:solidFill>
                <a:latin typeface="Consolas" panose="020B0609020204030204" pitchFamily="49" charset="0"/>
              </a:rPr>
              <a:t>Grid</a:t>
            </a:r>
            <a:r>
              <a:rPr lang="en-US" sz="1800" dirty="0">
                <a:solidFill>
                  <a:srgbClr val="FF0000"/>
                </a:solidFill>
                <a:latin typeface="Consolas" panose="020B0609020204030204" pitchFamily="49" charset="0"/>
              </a:rPr>
              <a:t> RowSpacing</a:t>
            </a:r>
            <a:r>
              <a:rPr lang="en-US" sz="1800" dirty="0">
                <a:solidFill>
                  <a:srgbClr val="0000FF"/>
                </a:solidFill>
                <a:latin typeface="Consolas" panose="020B0609020204030204" pitchFamily="49" charset="0"/>
              </a:rPr>
              <a:t>="10"</a:t>
            </a:r>
            <a:r>
              <a:rPr lang="en-US" sz="1800" dirty="0">
                <a:solidFill>
                  <a:srgbClr val="FF0000"/>
                </a:solidFill>
                <a:latin typeface="Consolas" panose="020B0609020204030204" pitchFamily="49" charset="0"/>
              </a:rPr>
              <a:t> ColumnSpacing</a:t>
            </a:r>
            <a:r>
              <a:rPr lang="en-US" sz="1800" dirty="0">
                <a:solidFill>
                  <a:srgbClr val="0000FF"/>
                </a:solidFill>
                <a:latin typeface="Consolas" panose="020B0609020204030204" pitchFamily="49" charset="0"/>
              </a:rPr>
              <a:t>="60"&gt;&lt;/</a:t>
            </a:r>
            <a:r>
              <a:rPr lang="en-US" sz="1800" dirty="0">
                <a:solidFill>
                  <a:srgbClr val="A31515"/>
                </a:solidFill>
                <a:latin typeface="Consolas" panose="020B0609020204030204" pitchFamily="49" charset="0"/>
              </a:rPr>
              <a:t>Grid</a:t>
            </a:r>
            <a:r>
              <a:rPr lang="en-US" sz="1800" dirty="0">
                <a:solidFill>
                  <a:srgbClr val="0000FF"/>
                </a:solidFill>
                <a:latin typeface="Consolas" panose="020B0609020204030204" pitchFamily="49" charset="0"/>
              </a:rPr>
              <a:t>&gt;</a:t>
            </a:r>
            <a:endParaRPr lang="es-DO" dirty="0"/>
          </a:p>
        </p:txBody>
      </p:sp>
    </p:spTree>
    <p:extLst>
      <p:ext uri="{BB962C8B-B14F-4D97-AF65-F5344CB8AC3E}">
        <p14:creationId xmlns:p14="http://schemas.microsoft.com/office/powerpoint/2010/main" val="2369115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E30000-DC6E-47EA-93CA-6527D759B18F}"/>
              </a:ext>
            </a:extLst>
          </p:cNvPr>
          <p:cNvSpPr txBox="1"/>
          <p:nvPr/>
        </p:nvSpPr>
        <p:spPr>
          <a:xfrm>
            <a:off x="330301" y="147381"/>
            <a:ext cx="11531398" cy="923330"/>
          </a:xfrm>
          <a:prstGeom prst="rect">
            <a:avLst/>
          </a:prstGeom>
          <a:noFill/>
        </p:spPr>
        <p:txBody>
          <a:bodyPr wrap="square">
            <a:spAutoFit/>
          </a:bodyPr>
          <a:lstStyle/>
          <a:p>
            <a:pPr algn="just"/>
            <a:r>
              <a:rPr lang="es-DO" b="1" i="0" dirty="0">
                <a:solidFill>
                  <a:srgbClr val="292929"/>
                </a:solidFill>
                <a:effectLst/>
                <a:latin typeface="charter"/>
              </a:rPr>
              <a:t>Span</a:t>
            </a:r>
            <a:endParaRPr lang="es-DO" b="0" i="0" dirty="0">
              <a:solidFill>
                <a:srgbClr val="292929"/>
              </a:solidFill>
              <a:effectLst/>
              <a:latin typeface="charter"/>
            </a:endParaRPr>
          </a:p>
          <a:p>
            <a:pPr algn="just"/>
            <a:r>
              <a:rPr lang="es-DO" b="0" i="0" dirty="0">
                <a:solidFill>
                  <a:srgbClr val="292929"/>
                </a:solidFill>
                <a:effectLst/>
                <a:latin typeface="charter"/>
              </a:rPr>
              <a:t>El </a:t>
            </a:r>
            <a:r>
              <a:rPr lang="es-DO" b="1" i="0" dirty="0">
                <a:solidFill>
                  <a:srgbClr val="292929"/>
                </a:solidFill>
                <a:effectLst/>
                <a:latin typeface="charter"/>
              </a:rPr>
              <a:t>Span</a:t>
            </a:r>
            <a:r>
              <a:rPr lang="es-DO" b="0" i="0" dirty="0">
                <a:solidFill>
                  <a:srgbClr val="292929"/>
                </a:solidFill>
                <a:effectLst/>
                <a:latin typeface="charter"/>
              </a:rPr>
              <a:t> se utiliza para cuando se requiere ocupar más de una fila o columna. Solo tenemos que agregar la cantidad que se desea abarcar, con las siguientes propiedades</a:t>
            </a:r>
            <a:r>
              <a:rPr lang="es-DO" b="1" i="0" dirty="0">
                <a:solidFill>
                  <a:srgbClr val="292929"/>
                </a:solidFill>
                <a:effectLst/>
                <a:latin typeface="charter"/>
              </a:rPr>
              <a:t>: Grid.RowSpan </a:t>
            </a:r>
            <a:r>
              <a:rPr lang="es-DO" b="0" i="0" dirty="0">
                <a:solidFill>
                  <a:srgbClr val="292929"/>
                </a:solidFill>
                <a:effectLst/>
                <a:latin typeface="charter"/>
              </a:rPr>
              <a:t>o</a:t>
            </a:r>
            <a:r>
              <a:rPr lang="es-DO" b="1" i="0" dirty="0">
                <a:solidFill>
                  <a:srgbClr val="292929"/>
                </a:solidFill>
                <a:effectLst/>
                <a:latin typeface="charter"/>
              </a:rPr>
              <a:t> Grid.ColumnSpan.</a:t>
            </a:r>
            <a:endParaRPr lang="es-DO" b="0" i="0" dirty="0">
              <a:solidFill>
                <a:srgbClr val="292929"/>
              </a:solidFill>
              <a:effectLst/>
              <a:latin typeface="charter"/>
            </a:endParaRPr>
          </a:p>
        </p:txBody>
      </p:sp>
      <p:pic>
        <p:nvPicPr>
          <p:cNvPr id="4" name="Picture 3" descr="Chart, treemap chart&#10;&#10;Description automatically generated">
            <a:extLst>
              <a:ext uri="{FF2B5EF4-FFF2-40B4-BE49-F238E27FC236}">
                <a16:creationId xmlns:a16="http://schemas.microsoft.com/office/drawing/2014/main" id="{01C7133C-27A5-4251-9208-91A893858A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420" y="1244709"/>
            <a:ext cx="2289515" cy="5361709"/>
          </a:xfrm>
          <a:prstGeom prst="rect">
            <a:avLst/>
          </a:prstGeom>
        </p:spPr>
      </p:pic>
      <p:sp>
        <p:nvSpPr>
          <p:cNvPr id="7" name="TextBox 6">
            <a:extLst>
              <a:ext uri="{FF2B5EF4-FFF2-40B4-BE49-F238E27FC236}">
                <a16:creationId xmlns:a16="http://schemas.microsoft.com/office/drawing/2014/main" id="{695E6EC1-4588-4443-842D-74719BD125AC}"/>
              </a:ext>
            </a:extLst>
          </p:cNvPr>
          <p:cNvSpPr txBox="1"/>
          <p:nvPr/>
        </p:nvSpPr>
        <p:spPr>
          <a:xfrm>
            <a:off x="3048000" y="2274838"/>
            <a:ext cx="9029629" cy="2308324"/>
          </a:xfrm>
          <a:prstGeom prst="rect">
            <a:avLst/>
          </a:prstGeom>
          <a:noFill/>
        </p:spPr>
        <p:txBody>
          <a:bodyPr wrap="square">
            <a:spAutoFit/>
          </a:bodyPr>
          <a:lstStyle/>
          <a:p>
            <a:r>
              <a:rPr lang="es-DO" sz="1200" dirty="0">
                <a:solidFill>
                  <a:srgbClr val="0000FF"/>
                </a:solidFill>
                <a:latin typeface="Consolas" panose="020B0609020204030204" pitchFamily="49" charset="0"/>
              </a:rPr>
              <a:t>&lt;</a:t>
            </a:r>
            <a:r>
              <a:rPr lang="es-DO" sz="1200" dirty="0">
                <a:solidFill>
                  <a:srgbClr val="A31515"/>
                </a:solidFill>
                <a:latin typeface="Consolas" panose="020B0609020204030204" pitchFamily="49" charset="0"/>
              </a:rPr>
              <a:t>Grid</a:t>
            </a:r>
            <a:r>
              <a:rPr lang="es-DO" sz="1200" dirty="0">
                <a:solidFill>
                  <a:srgbClr val="0000FF"/>
                </a:solidFill>
                <a:latin typeface="Consolas" panose="020B0609020204030204" pitchFamily="49" charset="0"/>
              </a:rPr>
              <a:t>&gt;</a:t>
            </a:r>
            <a:endParaRPr lang="es-DO" sz="1200" dirty="0">
              <a:solidFill>
                <a:srgbClr val="000000"/>
              </a:solidFill>
              <a:latin typeface="Consolas" panose="020B0609020204030204" pitchFamily="49" charset="0"/>
            </a:endParaRPr>
          </a:p>
          <a:p>
            <a:endParaRPr lang="es-DO" sz="1200" dirty="0">
              <a:solidFill>
                <a:srgbClr val="000000"/>
              </a:solidFill>
              <a:latin typeface="Consolas" panose="020B0609020204030204" pitchFamily="49" charset="0"/>
            </a:endParaRPr>
          </a:p>
          <a:p>
            <a:r>
              <a:rPr lang="es-DO" sz="1200" dirty="0">
                <a:solidFill>
                  <a:srgbClr val="0000FF"/>
                </a:solidFill>
                <a:latin typeface="Consolas" panose="020B0609020204030204" pitchFamily="49" charset="0"/>
              </a:rPr>
              <a:t>&lt;</a:t>
            </a:r>
            <a:r>
              <a:rPr lang="es-DO" sz="1200" dirty="0">
                <a:solidFill>
                  <a:srgbClr val="A31515"/>
                </a:solidFill>
                <a:latin typeface="Consolas" panose="020B0609020204030204" pitchFamily="49" charset="0"/>
              </a:rPr>
              <a:t>Button</a:t>
            </a:r>
            <a:r>
              <a:rPr lang="es-DO" sz="1200" dirty="0">
                <a:solidFill>
                  <a:srgbClr val="FF0000"/>
                </a:solidFill>
                <a:latin typeface="Consolas" panose="020B0609020204030204" pitchFamily="49" charset="0"/>
              </a:rPr>
              <a:t> BackgroundColor</a:t>
            </a:r>
            <a:r>
              <a:rPr lang="es-DO" sz="1200" dirty="0">
                <a:solidFill>
                  <a:srgbClr val="0000FF"/>
                </a:solidFill>
                <a:latin typeface="Consolas" panose="020B0609020204030204" pitchFamily="49" charset="0"/>
              </a:rPr>
              <a:t>="#E6287A"</a:t>
            </a:r>
            <a:r>
              <a:rPr lang="es-DO" sz="1200" dirty="0">
                <a:solidFill>
                  <a:srgbClr val="FF0000"/>
                </a:solidFill>
                <a:latin typeface="Consolas" panose="020B0609020204030204" pitchFamily="49" charset="0"/>
              </a:rPr>
              <a:t> Grid.Row</a:t>
            </a:r>
            <a:r>
              <a:rPr lang="es-DO" sz="1200" dirty="0">
                <a:solidFill>
                  <a:srgbClr val="0000FF"/>
                </a:solidFill>
                <a:latin typeface="Consolas" panose="020B0609020204030204" pitchFamily="49" charset="0"/>
              </a:rPr>
              <a:t>="0"</a:t>
            </a:r>
            <a:r>
              <a:rPr lang="es-DO" sz="1200" dirty="0">
                <a:solidFill>
                  <a:srgbClr val="FF0000"/>
                </a:solidFill>
                <a:latin typeface="Consolas" panose="020B0609020204030204" pitchFamily="49" charset="0"/>
              </a:rPr>
              <a:t> Grid.Column</a:t>
            </a:r>
            <a:r>
              <a:rPr lang="es-DO" sz="1200" dirty="0">
                <a:solidFill>
                  <a:srgbClr val="0000FF"/>
                </a:solidFill>
                <a:latin typeface="Consolas" panose="020B0609020204030204" pitchFamily="49" charset="0"/>
              </a:rPr>
              <a:t>="0"</a:t>
            </a:r>
            <a:r>
              <a:rPr lang="es-DO" sz="1200" dirty="0">
                <a:solidFill>
                  <a:srgbClr val="FF0000"/>
                </a:solidFill>
                <a:latin typeface="Consolas" panose="020B0609020204030204" pitchFamily="49" charset="0"/>
              </a:rPr>
              <a:t> Text</a:t>
            </a:r>
            <a:r>
              <a:rPr lang="es-DO" sz="1200" dirty="0">
                <a:solidFill>
                  <a:srgbClr val="0000FF"/>
                </a:solidFill>
                <a:latin typeface="Consolas" panose="020B0609020204030204" pitchFamily="49" charset="0"/>
              </a:rPr>
              <a:t>="Button 0,0"</a:t>
            </a:r>
            <a:r>
              <a:rPr lang="es-DO" sz="1200" dirty="0">
                <a:solidFill>
                  <a:srgbClr val="FF0000"/>
                </a:solidFill>
                <a:latin typeface="Consolas" panose="020B0609020204030204" pitchFamily="49" charset="0"/>
              </a:rPr>
              <a:t> TextColor</a:t>
            </a:r>
            <a:r>
              <a:rPr lang="es-DO" sz="1200" dirty="0">
                <a:solidFill>
                  <a:srgbClr val="0000FF"/>
                </a:solidFill>
                <a:latin typeface="Consolas" panose="020B0609020204030204" pitchFamily="49" charset="0"/>
              </a:rPr>
              <a:t>="White"</a:t>
            </a:r>
            <a:r>
              <a:rPr lang="es-DO" sz="1200" dirty="0">
                <a:solidFill>
                  <a:srgbClr val="FF0000"/>
                </a:solidFill>
                <a:latin typeface="Consolas" panose="020B0609020204030204" pitchFamily="49" charset="0"/>
              </a:rPr>
              <a:t> Grid.ColumnSpan</a:t>
            </a:r>
            <a:r>
              <a:rPr lang="es-DO" sz="1200" dirty="0">
                <a:solidFill>
                  <a:srgbClr val="0000FF"/>
                </a:solidFill>
                <a:latin typeface="Consolas" panose="020B0609020204030204" pitchFamily="49" charset="0"/>
              </a:rPr>
              <a:t>="2" /&gt;</a:t>
            </a:r>
          </a:p>
          <a:p>
            <a:endParaRPr lang="es-DO" sz="1200" dirty="0">
              <a:solidFill>
                <a:srgbClr val="000000"/>
              </a:solidFill>
              <a:latin typeface="Consolas" panose="020B0609020204030204" pitchFamily="49" charset="0"/>
            </a:endParaRPr>
          </a:p>
          <a:p>
            <a:r>
              <a:rPr lang="es-DO" sz="1200" dirty="0">
                <a:solidFill>
                  <a:srgbClr val="0000FF"/>
                </a:solidFill>
                <a:latin typeface="Consolas" panose="020B0609020204030204" pitchFamily="49" charset="0"/>
              </a:rPr>
              <a:t>&lt;</a:t>
            </a:r>
            <a:r>
              <a:rPr lang="es-DO" sz="1200" dirty="0">
                <a:solidFill>
                  <a:srgbClr val="A31515"/>
                </a:solidFill>
                <a:latin typeface="Consolas" panose="020B0609020204030204" pitchFamily="49" charset="0"/>
              </a:rPr>
              <a:t>Button</a:t>
            </a:r>
            <a:r>
              <a:rPr lang="es-DO" sz="1200" dirty="0">
                <a:solidFill>
                  <a:srgbClr val="FF0000"/>
                </a:solidFill>
                <a:latin typeface="Consolas" panose="020B0609020204030204" pitchFamily="49" charset="0"/>
              </a:rPr>
              <a:t> BackgroundColor</a:t>
            </a:r>
            <a:r>
              <a:rPr lang="es-DO" sz="1200" dirty="0">
                <a:solidFill>
                  <a:srgbClr val="0000FF"/>
                </a:solidFill>
                <a:latin typeface="Consolas" panose="020B0609020204030204" pitchFamily="49" charset="0"/>
              </a:rPr>
              <a:t>="#F87EB2"</a:t>
            </a:r>
            <a:r>
              <a:rPr lang="es-DO" sz="1200" dirty="0">
                <a:solidFill>
                  <a:srgbClr val="FF0000"/>
                </a:solidFill>
                <a:latin typeface="Consolas" panose="020B0609020204030204" pitchFamily="49" charset="0"/>
              </a:rPr>
              <a:t> Grid.Row</a:t>
            </a:r>
            <a:r>
              <a:rPr lang="es-DO" sz="1200" dirty="0">
                <a:solidFill>
                  <a:srgbClr val="0000FF"/>
                </a:solidFill>
                <a:latin typeface="Consolas" panose="020B0609020204030204" pitchFamily="49" charset="0"/>
              </a:rPr>
              <a:t>="1"</a:t>
            </a:r>
            <a:r>
              <a:rPr lang="es-DO" sz="1200" dirty="0">
                <a:solidFill>
                  <a:srgbClr val="FF0000"/>
                </a:solidFill>
                <a:latin typeface="Consolas" panose="020B0609020204030204" pitchFamily="49" charset="0"/>
              </a:rPr>
              <a:t> Grid.Column</a:t>
            </a:r>
            <a:r>
              <a:rPr lang="es-DO" sz="1200" dirty="0">
                <a:solidFill>
                  <a:srgbClr val="0000FF"/>
                </a:solidFill>
                <a:latin typeface="Consolas" panose="020B0609020204030204" pitchFamily="49" charset="0"/>
              </a:rPr>
              <a:t>="0"</a:t>
            </a:r>
            <a:r>
              <a:rPr lang="es-DO" sz="1200" dirty="0">
                <a:solidFill>
                  <a:srgbClr val="FF0000"/>
                </a:solidFill>
                <a:latin typeface="Consolas" panose="020B0609020204030204" pitchFamily="49" charset="0"/>
              </a:rPr>
              <a:t> Text</a:t>
            </a:r>
            <a:r>
              <a:rPr lang="es-DO" sz="1200" dirty="0">
                <a:solidFill>
                  <a:srgbClr val="0000FF"/>
                </a:solidFill>
                <a:latin typeface="Consolas" panose="020B0609020204030204" pitchFamily="49" charset="0"/>
              </a:rPr>
              <a:t>="Button 1,0"</a:t>
            </a:r>
            <a:r>
              <a:rPr lang="es-DO" sz="1200" dirty="0">
                <a:solidFill>
                  <a:srgbClr val="FF0000"/>
                </a:solidFill>
                <a:latin typeface="Consolas" panose="020B0609020204030204" pitchFamily="49" charset="0"/>
              </a:rPr>
              <a:t> TextColor</a:t>
            </a:r>
            <a:r>
              <a:rPr lang="es-DO" sz="1200" dirty="0">
                <a:solidFill>
                  <a:srgbClr val="0000FF"/>
                </a:solidFill>
                <a:latin typeface="Consolas" panose="020B0609020204030204" pitchFamily="49" charset="0"/>
              </a:rPr>
              <a:t>="White"</a:t>
            </a:r>
            <a:r>
              <a:rPr lang="es-DO" sz="1200" dirty="0">
                <a:solidFill>
                  <a:srgbClr val="FF0000"/>
                </a:solidFill>
                <a:latin typeface="Consolas" panose="020B0609020204030204" pitchFamily="49" charset="0"/>
              </a:rPr>
              <a:t> Grid.RowSpan</a:t>
            </a:r>
            <a:r>
              <a:rPr lang="es-DO" sz="1200" dirty="0">
                <a:solidFill>
                  <a:srgbClr val="0000FF"/>
                </a:solidFill>
                <a:latin typeface="Consolas" panose="020B0609020204030204" pitchFamily="49" charset="0"/>
              </a:rPr>
              <a:t>="2"/&gt;</a:t>
            </a:r>
          </a:p>
          <a:p>
            <a:endParaRPr lang="es-DO" sz="1200" dirty="0">
              <a:solidFill>
                <a:srgbClr val="000000"/>
              </a:solidFill>
              <a:latin typeface="Consolas" panose="020B0609020204030204" pitchFamily="49" charset="0"/>
            </a:endParaRPr>
          </a:p>
          <a:p>
            <a:r>
              <a:rPr lang="es-DO" sz="1200" dirty="0">
                <a:solidFill>
                  <a:srgbClr val="0000FF"/>
                </a:solidFill>
                <a:latin typeface="Consolas" panose="020B0609020204030204" pitchFamily="49" charset="0"/>
              </a:rPr>
              <a:t>&lt;</a:t>
            </a:r>
            <a:r>
              <a:rPr lang="es-DO" sz="1200" dirty="0">
                <a:solidFill>
                  <a:srgbClr val="A31515"/>
                </a:solidFill>
                <a:latin typeface="Consolas" panose="020B0609020204030204" pitchFamily="49" charset="0"/>
              </a:rPr>
              <a:t>Button</a:t>
            </a:r>
            <a:r>
              <a:rPr lang="es-DO" sz="1200" dirty="0">
                <a:solidFill>
                  <a:srgbClr val="FF0000"/>
                </a:solidFill>
                <a:latin typeface="Consolas" panose="020B0609020204030204" pitchFamily="49" charset="0"/>
              </a:rPr>
              <a:t> BackgroundColor</a:t>
            </a:r>
            <a:r>
              <a:rPr lang="es-DO" sz="1200" dirty="0">
                <a:solidFill>
                  <a:srgbClr val="0000FF"/>
                </a:solidFill>
                <a:latin typeface="Consolas" panose="020B0609020204030204" pitchFamily="49" charset="0"/>
              </a:rPr>
              <a:t>="#CB3B78"</a:t>
            </a:r>
            <a:r>
              <a:rPr lang="es-DO" sz="1200" dirty="0">
                <a:solidFill>
                  <a:srgbClr val="FF0000"/>
                </a:solidFill>
                <a:latin typeface="Consolas" panose="020B0609020204030204" pitchFamily="49" charset="0"/>
              </a:rPr>
              <a:t> Grid.Row</a:t>
            </a:r>
            <a:r>
              <a:rPr lang="es-DO" sz="1200" dirty="0">
                <a:solidFill>
                  <a:srgbClr val="0000FF"/>
                </a:solidFill>
                <a:latin typeface="Consolas" panose="020B0609020204030204" pitchFamily="49" charset="0"/>
              </a:rPr>
              <a:t>="1"</a:t>
            </a:r>
            <a:r>
              <a:rPr lang="es-DO" sz="1200" dirty="0">
                <a:solidFill>
                  <a:srgbClr val="FF0000"/>
                </a:solidFill>
                <a:latin typeface="Consolas" panose="020B0609020204030204" pitchFamily="49" charset="0"/>
              </a:rPr>
              <a:t> Grid.Column</a:t>
            </a:r>
            <a:r>
              <a:rPr lang="es-DO" sz="1200" dirty="0">
                <a:solidFill>
                  <a:srgbClr val="0000FF"/>
                </a:solidFill>
                <a:latin typeface="Consolas" panose="020B0609020204030204" pitchFamily="49" charset="0"/>
              </a:rPr>
              <a:t>="1"</a:t>
            </a:r>
            <a:r>
              <a:rPr lang="es-DO" sz="1200" dirty="0">
                <a:solidFill>
                  <a:srgbClr val="FF0000"/>
                </a:solidFill>
                <a:latin typeface="Consolas" panose="020B0609020204030204" pitchFamily="49" charset="0"/>
              </a:rPr>
              <a:t> Text</a:t>
            </a:r>
            <a:r>
              <a:rPr lang="es-DO" sz="1200" dirty="0">
                <a:solidFill>
                  <a:srgbClr val="0000FF"/>
                </a:solidFill>
                <a:latin typeface="Consolas" panose="020B0609020204030204" pitchFamily="49" charset="0"/>
              </a:rPr>
              <a:t>="Button 2,0"</a:t>
            </a:r>
            <a:r>
              <a:rPr lang="es-DO" sz="1200" dirty="0">
                <a:solidFill>
                  <a:srgbClr val="FF0000"/>
                </a:solidFill>
                <a:latin typeface="Consolas" panose="020B0609020204030204" pitchFamily="49" charset="0"/>
              </a:rPr>
              <a:t> TextColor</a:t>
            </a:r>
            <a:r>
              <a:rPr lang="es-DO" sz="1200" dirty="0">
                <a:solidFill>
                  <a:srgbClr val="0000FF"/>
                </a:solidFill>
                <a:latin typeface="Consolas" panose="020B0609020204030204" pitchFamily="49" charset="0"/>
              </a:rPr>
              <a:t>="White"</a:t>
            </a:r>
            <a:r>
              <a:rPr lang="es-DO" sz="1200" dirty="0">
                <a:solidFill>
                  <a:srgbClr val="FF0000"/>
                </a:solidFill>
                <a:latin typeface="Consolas" panose="020B0609020204030204" pitchFamily="49" charset="0"/>
              </a:rPr>
              <a:t> Grid.RowSpan</a:t>
            </a:r>
            <a:r>
              <a:rPr lang="es-DO" sz="1200" dirty="0">
                <a:solidFill>
                  <a:srgbClr val="0000FF"/>
                </a:solidFill>
                <a:latin typeface="Consolas" panose="020B0609020204030204" pitchFamily="49" charset="0"/>
              </a:rPr>
              <a:t>="2"/&gt;</a:t>
            </a:r>
          </a:p>
          <a:p>
            <a:endParaRPr lang="es-DO" sz="1200" dirty="0">
              <a:solidFill>
                <a:srgbClr val="000000"/>
              </a:solidFill>
              <a:latin typeface="Consolas" panose="020B0609020204030204" pitchFamily="49" charset="0"/>
            </a:endParaRPr>
          </a:p>
          <a:p>
            <a:r>
              <a:rPr lang="es-DO" sz="1200" dirty="0">
                <a:solidFill>
                  <a:srgbClr val="0000FF"/>
                </a:solidFill>
                <a:latin typeface="Consolas" panose="020B0609020204030204" pitchFamily="49" charset="0"/>
              </a:rPr>
              <a:t>&lt;/</a:t>
            </a:r>
            <a:r>
              <a:rPr lang="es-DO" sz="1200" dirty="0">
                <a:solidFill>
                  <a:srgbClr val="A31515"/>
                </a:solidFill>
                <a:latin typeface="Consolas" panose="020B0609020204030204" pitchFamily="49" charset="0"/>
              </a:rPr>
              <a:t>Grid</a:t>
            </a:r>
            <a:r>
              <a:rPr lang="es-DO" sz="1200" dirty="0">
                <a:solidFill>
                  <a:srgbClr val="0000FF"/>
                </a:solidFill>
                <a:latin typeface="Consolas" panose="020B0609020204030204" pitchFamily="49" charset="0"/>
              </a:rPr>
              <a:t>&gt;</a:t>
            </a:r>
            <a:endParaRPr lang="es-DO" sz="1200" dirty="0"/>
          </a:p>
        </p:txBody>
      </p:sp>
    </p:spTree>
    <p:extLst>
      <p:ext uri="{BB962C8B-B14F-4D97-AF65-F5344CB8AC3E}">
        <p14:creationId xmlns:p14="http://schemas.microsoft.com/office/powerpoint/2010/main" val="15887505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treemap chart&#10;&#10;Description automatically generated">
            <a:extLst>
              <a:ext uri="{FF2B5EF4-FFF2-40B4-BE49-F238E27FC236}">
                <a16:creationId xmlns:a16="http://schemas.microsoft.com/office/drawing/2014/main" id="{80427AFB-018B-403C-9A2F-C374683D15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02469" y="854344"/>
            <a:ext cx="2414560" cy="5533053"/>
          </a:xfrm>
          <a:prstGeom prst="rect">
            <a:avLst/>
          </a:prstGeom>
        </p:spPr>
      </p:pic>
      <p:sp>
        <p:nvSpPr>
          <p:cNvPr id="5" name="TextBox 4">
            <a:extLst>
              <a:ext uri="{FF2B5EF4-FFF2-40B4-BE49-F238E27FC236}">
                <a16:creationId xmlns:a16="http://schemas.microsoft.com/office/drawing/2014/main" id="{9927D625-823A-4B26-A2ED-91E559909086}"/>
              </a:ext>
            </a:extLst>
          </p:cNvPr>
          <p:cNvSpPr txBox="1"/>
          <p:nvPr/>
        </p:nvSpPr>
        <p:spPr>
          <a:xfrm>
            <a:off x="115322" y="197346"/>
            <a:ext cx="9145056" cy="6463308"/>
          </a:xfrm>
          <a:prstGeom prst="rect">
            <a:avLst/>
          </a:prstGeom>
          <a:noFill/>
        </p:spPr>
        <p:txBody>
          <a:bodyPr wrap="square">
            <a:spAutoFit/>
          </a:bodyPr>
          <a:lstStyle/>
          <a:p>
            <a:endParaRPr lang="es-DO" sz="900" dirty="0">
              <a:solidFill>
                <a:srgbClr val="000000"/>
              </a:solidFill>
              <a:latin typeface="Consolas" panose="020B0609020204030204" pitchFamily="49" charset="0"/>
            </a:endParaRPr>
          </a:p>
          <a:p>
            <a:r>
              <a:rPr lang="es-DO" sz="900" dirty="0">
                <a:solidFill>
                  <a:srgbClr val="000000"/>
                </a:solidFill>
                <a:latin typeface="Consolas" panose="020B0609020204030204" pitchFamily="49" charset="0"/>
              </a:rPr>
              <a:t>    </a:t>
            </a:r>
            <a:r>
              <a:rPr lang="es-DO" sz="900" dirty="0">
                <a:solidFill>
                  <a:srgbClr val="0000FF"/>
                </a:solidFill>
                <a:latin typeface="Consolas" panose="020B0609020204030204" pitchFamily="49" charset="0"/>
              </a:rPr>
              <a:t>&lt;</a:t>
            </a:r>
            <a:r>
              <a:rPr lang="es-DO" sz="900" dirty="0">
                <a:solidFill>
                  <a:srgbClr val="A31515"/>
                </a:solidFill>
                <a:latin typeface="Consolas" panose="020B0609020204030204" pitchFamily="49" charset="0"/>
              </a:rPr>
              <a:t>ContentPage.Content</a:t>
            </a:r>
            <a:r>
              <a:rPr lang="es-DO" sz="900" dirty="0">
                <a:solidFill>
                  <a:srgbClr val="0000FF"/>
                </a:solidFill>
                <a:latin typeface="Consolas" panose="020B0609020204030204" pitchFamily="49" charset="0"/>
              </a:rPr>
              <a:t>&gt;</a:t>
            </a:r>
            <a:endParaRPr lang="es-DO" sz="900" dirty="0">
              <a:solidFill>
                <a:srgbClr val="000000"/>
              </a:solidFill>
              <a:latin typeface="Consolas" panose="020B0609020204030204" pitchFamily="49" charset="0"/>
            </a:endParaRPr>
          </a:p>
          <a:p>
            <a:r>
              <a:rPr lang="es-DO" sz="900" dirty="0">
                <a:solidFill>
                  <a:srgbClr val="000000"/>
                </a:solidFill>
                <a:latin typeface="Consolas" panose="020B0609020204030204" pitchFamily="49" charset="0"/>
              </a:rPr>
              <a:t>        </a:t>
            </a:r>
            <a:r>
              <a:rPr lang="es-DO" sz="900" dirty="0">
                <a:solidFill>
                  <a:srgbClr val="0000FF"/>
                </a:solidFill>
                <a:latin typeface="Consolas" panose="020B0609020204030204" pitchFamily="49" charset="0"/>
              </a:rPr>
              <a:t>&lt;</a:t>
            </a:r>
            <a:r>
              <a:rPr lang="es-DO" sz="900" dirty="0">
                <a:solidFill>
                  <a:srgbClr val="A31515"/>
                </a:solidFill>
                <a:latin typeface="Consolas" panose="020B0609020204030204" pitchFamily="49" charset="0"/>
              </a:rPr>
              <a:t>StackLayout</a:t>
            </a:r>
            <a:r>
              <a:rPr lang="es-DO" sz="900" dirty="0">
                <a:solidFill>
                  <a:srgbClr val="0000FF"/>
                </a:solidFill>
                <a:latin typeface="Consolas" panose="020B0609020204030204" pitchFamily="49" charset="0"/>
              </a:rPr>
              <a:t>&gt;</a:t>
            </a:r>
            <a:endParaRPr lang="es-DO" sz="900" dirty="0">
              <a:solidFill>
                <a:srgbClr val="000000"/>
              </a:solidFill>
              <a:latin typeface="Consolas" panose="020B0609020204030204" pitchFamily="49" charset="0"/>
            </a:endParaRPr>
          </a:p>
          <a:p>
            <a:r>
              <a:rPr lang="es-DO" sz="900" dirty="0">
                <a:solidFill>
                  <a:srgbClr val="000000"/>
                </a:solidFill>
                <a:latin typeface="Consolas" panose="020B0609020204030204" pitchFamily="49" charset="0"/>
              </a:rPr>
              <a:t>            </a:t>
            </a:r>
            <a:r>
              <a:rPr lang="es-DO" sz="900" dirty="0">
                <a:solidFill>
                  <a:srgbClr val="0000FF"/>
                </a:solidFill>
                <a:latin typeface="Consolas" panose="020B0609020204030204" pitchFamily="49" charset="0"/>
              </a:rPr>
              <a:t>&lt;</a:t>
            </a:r>
            <a:r>
              <a:rPr lang="es-DO" sz="900" dirty="0">
                <a:solidFill>
                  <a:srgbClr val="A31515"/>
                </a:solidFill>
                <a:latin typeface="Consolas" panose="020B0609020204030204" pitchFamily="49" charset="0"/>
              </a:rPr>
              <a:t>Grid</a:t>
            </a:r>
            <a:r>
              <a:rPr lang="es-DO" sz="900" dirty="0">
                <a:solidFill>
                  <a:srgbClr val="0000FF"/>
                </a:solidFill>
                <a:latin typeface="Consolas" panose="020B0609020204030204" pitchFamily="49" charset="0"/>
              </a:rPr>
              <a:t>&gt;</a:t>
            </a:r>
            <a:endParaRPr lang="es-DO" sz="900" dirty="0">
              <a:solidFill>
                <a:srgbClr val="000000"/>
              </a:solidFill>
              <a:latin typeface="Consolas" panose="020B0609020204030204" pitchFamily="49" charset="0"/>
            </a:endParaRPr>
          </a:p>
          <a:p>
            <a:r>
              <a:rPr lang="es-DO" sz="900" dirty="0">
                <a:solidFill>
                  <a:srgbClr val="000000"/>
                </a:solidFill>
                <a:latin typeface="Consolas" panose="020B0609020204030204" pitchFamily="49" charset="0"/>
              </a:rPr>
              <a:t>                </a:t>
            </a:r>
            <a:r>
              <a:rPr lang="es-DO" sz="900" dirty="0">
                <a:solidFill>
                  <a:srgbClr val="0000FF"/>
                </a:solidFill>
                <a:latin typeface="Consolas" panose="020B0609020204030204" pitchFamily="49" charset="0"/>
              </a:rPr>
              <a:t>&lt;</a:t>
            </a:r>
            <a:r>
              <a:rPr lang="es-DO" sz="900" dirty="0">
                <a:solidFill>
                  <a:srgbClr val="A31515"/>
                </a:solidFill>
                <a:latin typeface="Consolas" panose="020B0609020204030204" pitchFamily="49" charset="0"/>
              </a:rPr>
              <a:t>Grid.RowDefinitions</a:t>
            </a:r>
            <a:r>
              <a:rPr lang="es-DO" sz="900" dirty="0">
                <a:solidFill>
                  <a:srgbClr val="0000FF"/>
                </a:solidFill>
                <a:latin typeface="Consolas" panose="020B0609020204030204" pitchFamily="49" charset="0"/>
              </a:rPr>
              <a:t>&gt;</a:t>
            </a:r>
            <a:endParaRPr lang="es-DO"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&lt;</a:t>
            </a:r>
            <a:r>
              <a:rPr lang="en-US" sz="900" dirty="0">
                <a:solidFill>
                  <a:srgbClr val="A31515"/>
                </a:solidFill>
                <a:latin typeface="Consolas" panose="020B0609020204030204" pitchFamily="49" charset="0"/>
              </a:rPr>
              <a:t>RowDefinition</a:t>
            </a:r>
            <a:r>
              <a:rPr lang="en-US" sz="900" dirty="0">
                <a:solidFill>
                  <a:srgbClr val="FF0000"/>
                </a:solidFill>
                <a:latin typeface="Consolas" panose="020B0609020204030204" pitchFamily="49" charset="0"/>
              </a:rPr>
              <a:t> Height</a:t>
            </a:r>
            <a:r>
              <a:rPr lang="en-US" sz="900" dirty="0">
                <a:solidFill>
                  <a:srgbClr val="0000FF"/>
                </a:solidFill>
                <a:latin typeface="Consolas" panose="020B0609020204030204" pitchFamily="49" charset="0"/>
              </a:rPr>
              <a:t>="5*"</a:t>
            </a:r>
            <a:r>
              <a:rPr lang="en-US" sz="900" dirty="0">
                <a:solidFill>
                  <a:srgbClr val="FF0000"/>
                </a:solidFill>
                <a:latin typeface="Consolas" panose="020B0609020204030204" pitchFamily="49" charset="0"/>
              </a:rPr>
              <a:t> x</a:t>
            </a:r>
            <a:r>
              <a:rPr lang="en-US" sz="900" dirty="0">
                <a:solidFill>
                  <a:srgbClr val="0000FF"/>
                </a:solidFill>
                <a:latin typeface="Consolas" panose="020B0609020204030204" pitchFamily="49" charset="0"/>
              </a:rPr>
              <a:t>:</a:t>
            </a:r>
            <a:r>
              <a:rPr lang="en-US" sz="900" dirty="0">
                <a:solidFill>
                  <a:srgbClr val="FF0000"/>
                </a:solidFill>
                <a:latin typeface="Consolas" panose="020B0609020204030204" pitchFamily="49" charset="0"/>
              </a:rPr>
              <a:t>Name</a:t>
            </a:r>
            <a:r>
              <a:rPr lang="en-US" sz="900" dirty="0">
                <a:solidFill>
                  <a:srgbClr val="0000FF"/>
                </a:solidFill>
                <a:latin typeface="Consolas" panose="020B0609020204030204" pitchFamily="49" charset="0"/>
              </a:rPr>
              <a:t>="firstRow" /&gt;</a:t>
            </a:r>
            <a:endParaRPr lang="en-US" sz="900" dirty="0">
              <a:solidFill>
                <a:srgbClr val="000000"/>
              </a:solidFill>
              <a:latin typeface="Consolas" panose="020B0609020204030204" pitchFamily="49" charset="0"/>
            </a:endParaRPr>
          </a:p>
          <a:p>
            <a:r>
              <a:rPr lang="es-DO" sz="900" dirty="0">
                <a:solidFill>
                  <a:srgbClr val="000000"/>
                </a:solidFill>
                <a:latin typeface="Consolas" panose="020B0609020204030204" pitchFamily="49" charset="0"/>
              </a:rPr>
              <a:t>                    </a:t>
            </a:r>
            <a:r>
              <a:rPr lang="es-DO" sz="900" dirty="0">
                <a:solidFill>
                  <a:srgbClr val="0000FF"/>
                </a:solidFill>
                <a:latin typeface="Consolas" panose="020B0609020204030204" pitchFamily="49" charset="0"/>
              </a:rPr>
              <a:t>&lt;</a:t>
            </a:r>
            <a:r>
              <a:rPr lang="es-DO" sz="900" dirty="0">
                <a:solidFill>
                  <a:srgbClr val="A31515"/>
                </a:solidFill>
                <a:latin typeface="Consolas" panose="020B0609020204030204" pitchFamily="49" charset="0"/>
              </a:rPr>
              <a:t>RowDefinition</a:t>
            </a:r>
            <a:r>
              <a:rPr lang="es-DO" sz="900" dirty="0">
                <a:solidFill>
                  <a:srgbClr val="FF0000"/>
                </a:solidFill>
                <a:latin typeface="Consolas" panose="020B0609020204030204" pitchFamily="49" charset="0"/>
              </a:rPr>
              <a:t> Height</a:t>
            </a:r>
            <a:r>
              <a:rPr lang="es-DO" sz="900" dirty="0">
                <a:solidFill>
                  <a:srgbClr val="0000FF"/>
                </a:solidFill>
                <a:latin typeface="Consolas" panose="020B0609020204030204" pitchFamily="49" charset="0"/>
              </a:rPr>
              <a:t>="3*" /&gt;</a:t>
            </a:r>
            <a:endParaRPr lang="es-DO" sz="900" dirty="0">
              <a:solidFill>
                <a:srgbClr val="000000"/>
              </a:solidFill>
              <a:latin typeface="Consolas" panose="020B0609020204030204" pitchFamily="49" charset="0"/>
            </a:endParaRPr>
          </a:p>
          <a:p>
            <a:r>
              <a:rPr lang="es-DO" sz="900" dirty="0">
                <a:solidFill>
                  <a:srgbClr val="000000"/>
                </a:solidFill>
                <a:latin typeface="Consolas" panose="020B0609020204030204" pitchFamily="49" charset="0"/>
              </a:rPr>
              <a:t>                    </a:t>
            </a:r>
            <a:r>
              <a:rPr lang="es-DO" sz="900" dirty="0">
                <a:solidFill>
                  <a:srgbClr val="0000FF"/>
                </a:solidFill>
                <a:latin typeface="Consolas" panose="020B0609020204030204" pitchFamily="49" charset="0"/>
              </a:rPr>
              <a:t>&lt;</a:t>
            </a:r>
            <a:r>
              <a:rPr lang="es-DO" sz="900" dirty="0">
                <a:solidFill>
                  <a:srgbClr val="A31515"/>
                </a:solidFill>
                <a:latin typeface="Consolas" panose="020B0609020204030204" pitchFamily="49" charset="0"/>
              </a:rPr>
              <a:t>RowDefinition</a:t>
            </a:r>
            <a:r>
              <a:rPr lang="es-DO" sz="900" dirty="0">
                <a:solidFill>
                  <a:srgbClr val="FF0000"/>
                </a:solidFill>
                <a:latin typeface="Consolas" panose="020B0609020204030204" pitchFamily="49" charset="0"/>
              </a:rPr>
              <a:t> Height</a:t>
            </a:r>
            <a:r>
              <a:rPr lang="es-DO" sz="900" dirty="0">
                <a:solidFill>
                  <a:srgbClr val="0000FF"/>
                </a:solidFill>
                <a:latin typeface="Consolas" panose="020B0609020204030204" pitchFamily="49" charset="0"/>
              </a:rPr>
              <a:t>="*" /&gt;</a:t>
            </a:r>
            <a:endParaRPr lang="es-DO" sz="900" dirty="0">
              <a:solidFill>
                <a:srgbClr val="000000"/>
              </a:solidFill>
              <a:latin typeface="Consolas" panose="020B0609020204030204" pitchFamily="49" charset="0"/>
            </a:endParaRPr>
          </a:p>
          <a:p>
            <a:r>
              <a:rPr lang="es-DO" sz="900" dirty="0">
                <a:solidFill>
                  <a:srgbClr val="000000"/>
                </a:solidFill>
                <a:latin typeface="Consolas" panose="020B0609020204030204" pitchFamily="49" charset="0"/>
              </a:rPr>
              <a:t>                </a:t>
            </a:r>
            <a:r>
              <a:rPr lang="es-DO" sz="900" dirty="0">
                <a:solidFill>
                  <a:srgbClr val="0000FF"/>
                </a:solidFill>
                <a:latin typeface="Consolas" panose="020B0609020204030204" pitchFamily="49" charset="0"/>
              </a:rPr>
              <a:t>&lt;/</a:t>
            </a:r>
            <a:r>
              <a:rPr lang="es-DO" sz="900" dirty="0">
                <a:solidFill>
                  <a:srgbClr val="A31515"/>
                </a:solidFill>
                <a:latin typeface="Consolas" panose="020B0609020204030204" pitchFamily="49" charset="0"/>
              </a:rPr>
              <a:t>Grid.RowDefinitions</a:t>
            </a:r>
            <a:r>
              <a:rPr lang="es-DO" sz="900" dirty="0">
                <a:solidFill>
                  <a:srgbClr val="0000FF"/>
                </a:solidFill>
                <a:latin typeface="Consolas" panose="020B0609020204030204" pitchFamily="49" charset="0"/>
              </a:rPr>
              <a:t>&gt;</a:t>
            </a:r>
            <a:endParaRPr lang="es-DO" sz="900" dirty="0">
              <a:solidFill>
                <a:srgbClr val="000000"/>
              </a:solidFill>
              <a:latin typeface="Consolas" panose="020B0609020204030204" pitchFamily="49" charset="0"/>
            </a:endParaRPr>
          </a:p>
          <a:p>
            <a:r>
              <a:rPr lang="es-DO" sz="900" dirty="0">
                <a:solidFill>
                  <a:srgbClr val="000000"/>
                </a:solidFill>
                <a:latin typeface="Consolas" panose="020B0609020204030204" pitchFamily="49" charset="0"/>
              </a:rPr>
              <a:t>                </a:t>
            </a:r>
            <a:r>
              <a:rPr lang="es-DO" sz="900" dirty="0">
                <a:solidFill>
                  <a:srgbClr val="0000FF"/>
                </a:solidFill>
                <a:latin typeface="Consolas" panose="020B0609020204030204" pitchFamily="49" charset="0"/>
              </a:rPr>
              <a:t>&lt;</a:t>
            </a:r>
            <a:r>
              <a:rPr lang="es-DO" sz="900" dirty="0">
                <a:solidFill>
                  <a:srgbClr val="A31515"/>
                </a:solidFill>
                <a:latin typeface="Consolas" panose="020B0609020204030204" pitchFamily="49" charset="0"/>
              </a:rPr>
              <a:t>Grid.ColumnDefinitions</a:t>
            </a:r>
            <a:r>
              <a:rPr lang="es-DO" sz="900" dirty="0">
                <a:solidFill>
                  <a:srgbClr val="0000FF"/>
                </a:solidFill>
                <a:latin typeface="Consolas" panose="020B0609020204030204" pitchFamily="49" charset="0"/>
              </a:rPr>
              <a:t>&gt;</a:t>
            </a:r>
            <a:endParaRPr lang="es-DO" sz="900" dirty="0">
              <a:solidFill>
                <a:srgbClr val="000000"/>
              </a:solidFill>
              <a:latin typeface="Consolas" panose="020B0609020204030204" pitchFamily="49" charset="0"/>
            </a:endParaRPr>
          </a:p>
          <a:p>
            <a:r>
              <a:rPr lang="es-DO" sz="900" dirty="0">
                <a:solidFill>
                  <a:srgbClr val="000000"/>
                </a:solidFill>
                <a:latin typeface="Consolas" panose="020B0609020204030204" pitchFamily="49" charset="0"/>
              </a:rPr>
              <a:t>                    </a:t>
            </a:r>
            <a:r>
              <a:rPr lang="es-DO" sz="900" dirty="0">
                <a:solidFill>
                  <a:srgbClr val="0000FF"/>
                </a:solidFill>
                <a:latin typeface="Consolas" panose="020B0609020204030204" pitchFamily="49" charset="0"/>
              </a:rPr>
              <a:t>&lt;</a:t>
            </a:r>
            <a:r>
              <a:rPr lang="es-DO" sz="900" dirty="0">
                <a:solidFill>
                  <a:srgbClr val="A31515"/>
                </a:solidFill>
                <a:latin typeface="Consolas" panose="020B0609020204030204" pitchFamily="49" charset="0"/>
              </a:rPr>
              <a:t>ColumnDefinition</a:t>
            </a:r>
            <a:r>
              <a:rPr lang="es-DO" sz="900" dirty="0">
                <a:solidFill>
                  <a:srgbClr val="FF0000"/>
                </a:solidFill>
                <a:latin typeface="Consolas" panose="020B0609020204030204" pitchFamily="49" charset="0"/>
              </a:rPr>
              <a:t> Width</a:t>
            </a:r>
            <a:r>
              <a:rPr lang="es-DO" sz="900" dirty="0">
                <a:solidFill>
                  <a:srgbClr val="0000FF"/>
                </a:solidFill>
                <a:latin typeface="Consolas" panose="020B0609020204030204" pitchFamily="49" charset="0"/>
              </a:rPr>
              <a:t>="*" /&gt;</a:t>
            </a:r>
            <a:endParaRPr lang="es-DO" sz="900" dirty="0">
              <a:solidFill>
                <a:srgbClr val="000000"/>
              </a:solidFill>
              <a:latin typeface="Consolas" panose="020B0609020204030204" pitchFamily="49" charset="0"/>
            </a:endParaRPr>
          </a:p>
          <a:p>
            <a:r>
              <a:rPr lang="es-DO" sz="900" dirty="0">
                <a:solidFill>
                  <a:srgbClr val="000000"/>
                </a:solidFill>
                <a:latin typeface="Consolas" panose="020B0609020204030204" pitchFamily="49" charset="0"/>
              </a:rPr>
              <a:t>                    </a:t>
            </a:r>
            <a:r>
              <a:rPr lang="es-DO" sz="900" dirty="0">
                <a:solidFill>
                  <a:srgbClr val="0000FF"/>
                </a:solidFill>
                <a:latin typeface="Consolas" panose="020B0609020204030204" pitchFamily="49" charset="0"/>
              </a:rPr>
              <a:t>&lt;</a:t>
            </a:r>
            <a:r>
              <a:rPr lang="es-DO" sz="900" dirty="0">
                <a:solidFill>
                  <a:srgbClr val="A31515"/>
                </a:solidFill>
                <a:latin typeface="Consolas" panose="020B0609020204030204" pitchFamily="49" charset="0"/>
              </a:rPr>
              <a:t>ColumnDefinition</a:t>
            </a:r>
            <a:r>
              <a:rPr lang="es-DO" sz="900" dirty="0">
                <a:solidFill>
                  <a:srgbClr val="FF0000"/>
                </a:solidFill>
                <a:latin typeface="Consolas" panose="020B0609020204030204" pitchFamily="49" charset="0"/>
              </a:rPr>
              <a:t> Width</a:t>
            </a:r>
            <a:r>
              <a:rPr lang="es-DO" sz="900" dirty="0">
                <a:solidFill>
                  <a:srgbClr val="0000FF"/>
                </a:solidFill>
                <a:latin typeface="Consolas" panose="020B0609020204030204" pitchFamily="49" charset="0"/>
              </a:rPr>
              <a:t>="100" /&gt;</a:t>
            </a:r>
            <a:endParaRPr lang="es-DO" sz="900" dirty="0">
              <a:solidFill>
                <a:srgbClr val="000000"/>
              </a:solidFill>
              <a:latin typeface="Consolas" panose="020B0609020204030204" pitchFamily="49" charset="0"/>
            </a:endParaRPr>
          </a:p>
          <a:p>
            <a:r>
              <a:rPr lang="es-DO" sz="900" dirty="0">
                <a:solidFill>
                  <a:srgbClr val="000000"/>
                </a:solidFill>
                <a:latin typeface="Consolas" panose="020B0609020204030204" pitchFamily="49" charset="0"/>
              </a:rPr>
              <a:t>                </a:t>
            </a:r>
            <a:r>
              <a:rPr lang="es-DO" sz="900" dirty="0">
                <a:solidFill>
                  <a:srgbClr val="0000FF"/>
                </a:solidFill>
                <a:latin typeface="Consolas" panose="020B0609020204030204" pitchFamily="49" charset="0"/>
              </a:rPr>
              <a:t>&lt;/</a:t>
            </a:r>
            <a:r>
              <a:rPr lang="es-DO" sz="900" dirty="0">
                <a:solidFill>
                  <a:srgbClr val="A31515"/>
                </a:solidFill>
                <a:latin typeface="Consolas" panose="020B0609020204030204" pitchFamily="49" charset="0"/>
              </a:rPr>
              <a:t>Grid.ColumnDefinitions</a:t>
            </a:r>
            <a:r>
              <a:rPr lang="es-DO" sz="900" dirty="0">
                <a:solidFill>
                  <a:srgbClr val="0000FF"/>
                </a:solidFill>
                <a:latin typeface="Consolas" panose="020B0609020204030204" pitchFamily="49" charset="0"/>
              </a:rPr>
              <a:t>&gt;</a:t>
            </a:r>
            <a:endParaRPr lang="es-DO" sz="900" dirty="0">
              <a:solidFill>
                <a:srgbClr val="000000"/>
              </a:solidFill>
              <a:latin typeface="Consolas" panose="020B0609020204030204" pitchFamily="49" charset="0"/>
            </a:endParaRPr>
          </a:p>
          <a:p>
            <a:r>
              <a:rPr lang="es-DO" sz="900" dirty="0">
                <a:solidFill>
                  <a:srgbClr val="000000"/>
                </a:solidFill>
                <a:latin typeface="Consolas" panose="020B0609020204030204" pitchFamily="49" charset="0"/>
              </a:rPr>
              <a:t>                </a:t>
            </a:r>
            <a:r>
              <a:rPr lang="es-DO" sz="900" dirty="0">
                <a:solidFill>
                  <a:srgbClr val="0000FF"/>
                </a:solidFill>
                <a:latin typeface="Consolas" panose="020B0609020204030204" pitchFamily="49" charset="0"/>
              </a:rPr>
              <a:t>&lt;</a:t>
            </a:r>
            <a:r>
              <a:rPr lang="es-DO" sz="900" dirty="0">
                <a:solidFill>
                  <a:srgbClr val="A31515"/>
                </a:solidFill>
                <a:latin typeface="Consolas" panose="020B0609020204030204" pitchFamily="49" charset="0"/>
              </a:rPr>
              <a:t>StackLayout</a:t>
            </a:r>
            <a:r>
              <a:rPr lang="es-DO" sz="900" dirty="0">
                <a:solidFill>
                  <a:srgbClr val="FF0000"/>
                </a:solidFill>
                <a:latin typeface="Consolas" panose="020B0609020204030204" pitchFamily="49" charset="0"/>
              </a:rPr>
              <a:t> x</a:t>
            </a:r>
            <a:r>
              <a:rPr lang="es-DO" sz="900" dirty="0">
                <a:solidFill>
                  <a:srgbClr val="0000FF"/>
                </a:solidFill>
                <a:latin typeface="Consolas" panose="020B0609020204030204" pitchFamily="49" charset="0"/>
              </a:rPr>
              <a:t>:</a:t>
            </a:r>
            <a:r>
              <a:rPr lang="es-DO" sz="900" dirty="0">
                <a:solidFill>
                  <a:srgbClr val="FF0000"/>
                </a:solidFill>
                <a:latin typeface="Consolas" panose="020B0609020204030204" pitchFamily="49" charset="0"/>
              </a:rPr>
              <a:t>Name</a:t>
            </a:r>
            <a:r>
              <a:rPr lang="es-DO" sz="900" dirty="0">
                <a:solidFill>
                  <a:srgbClr val="0000FF"/>
                </a:solidFill>
                <a:latin typeface="Consolas" panose="020B0609020204030204" pitchFamily="49" charset="0"/>
              </a:rPr>
              <a:t>="s1"</a:t>
            </a:r>
            <a:r>
              <a:rPr lang="es-DO" sz="900" dirty="0">
                <a:solidFill>
                  <a:srgbClr val="FF0000"/>
                </a:solidFill>
                <a:latin typeface="Consolas" panose="020B0609020204030204" pitchFamily="49" charset="0"/>
              </a:rPr>
              <a:t> BackgroundColor</a:t>
            </a:r>
            <a:r>
              <a:rPr lang="es-DO" sz="900" dirty="0">
                <a:solidFill>
                  <a:srgbClr val="0000FF"/>
                </a:solidFill>
                <a:latin typeface="Consolas" panose="020B0609020204030204" pitchFamily="49" charset="0"/>
              </a:rPr>
              <a:t>="Aqua"</a:t>
            </a:r>
            <a:r>
              <a:rPr lang="es-DO" sz="900" dirty="0">
                <a:solidFill>
                  <a:srgbClr val="FF0000"/>
                </a:solidFill>
                <a:latin typeface="Consolas" panose="020B0609020204030204" pitchFamily="49" charset="0"/>
              </a:rPr>
              <a:t> Grid.Row</a:t>
            </a:r>
            <a:r>
              <a:rPr lang="es-DO" sz="900" dirty="0">
                <a:solidFill>
                  <a:srgbClr val="0000FF"/>
                </a:solidFill>
                <a:latin typeface="Consolas" panose="020B0609020204030204" pitchFamily="49" charset="0"/>
              </a:rPr>
              <a:t>="0"</a:t>
            </a:r>
            <a:r>
              <a:rPr lang="es-DO" sz="900" dirty="0">
                <a:solidFill>
                  <a:srgbClr val="FF0000"/>
                </a:solidFill>
                <a:latin typeface="Consolas" panose="020B0609020204030204" pitchFamily="49" charset="0"/>
              </a:rPr>
              <a:t> Grid.Column</a:t>
            </a:r>
            <a:r>
              <a:rPr lang="es-DO" sz="900" dirty="0">
                <a:solidFill>
                  <a:srgbClr val="0000FF"/>
                </a:solidFill>
                <a:latin typeface="Consolas" panose="020B0609020204030204" pitchFamily="49" charset="0"/>
              </a:rPr>
              <a:t>="0"</a:t>
            </a:r>
            <a:r>
              <a:rPr lang="es-DO" sz="900" dirty="0">
                <a:solidFill>
                  <a:srgbClr val="FF0000"/>
                </a:solidFill>
                <a:latin typeface="Consolas" panose="020B0609020204030204" pitchFamily="49" charset="0"/>
              </a:rPr>
              <a:t> BindingContext</a:t>
            </a:r>
            <a:r>
              <a:rPr lang="es-DO" sz="900" dirty="0">
                <a:solidFill>
                  <a:srgbClr val="0000FF"/>
                </a:solidFill>
                <a:latin typeface="Consolas" panose="020B0609020204030204" pitchFamily="49" charset="0"/>
              </a:rPr>
              <a:t>="{</a:t>
            </a:r>
            <a:r>
              <a:rPr lang="es-DO" sz="900" dirty="0">
                <a:solidFill>
                  <a:srgbClr val="A31515"/>
                </a:solidFill>
                <a:latin typeface="Consolas" panose="020B0609020204030204" pitchFamily="49" charset="0"/>
              </a:rPr>
              <a:t>x</a:t>
            </a:r>
            <a:r>
              <a:rPr lang="es-DO" sz="900" dirty="0">
                <a:solidFill>
                  <a:srgbClr val="0000FF"/>
                </a:solidFill>
                <a:latin typeface="Consolas" panose="020B0609020204030204" pitchFamily="49" charset="0"/>
              </a:rPr>
              <a:t>:</a:t>
            </a:r>
            <a:r>
              <a:rPr lang="es-DO" sz="900" dirty="0">
                <a:solidFill>
                  <a:srgbClr val="A31515"/>
                </a:solidFill>
                <a:latin typeface="Consolas" panose="020B0609020204030204" pitchFamily="49" charset="0"/>
              </a:rPr>
              <a:t>Reference</a:t>
            </a:r>
            <a:r>
              <a:rPr lang="es-DO" sz="900" dirty="0">
                <a:solidFill>
                  <a:srgbClr val="FF0000"/>
                </a:solidFill>
                <a:latin typeface="Consolas" panose="020B0609020204030204" pitchFamily="49" charset="0"/>
              </a:rPr>
              <a:t> Name</a:t>
            </a:r>
            <a:r>
              <a:rPr lang="es-DO" sz="900" dirty="0">
                <a:solidFill>
                  <a:srgbClr val="0000FF"/>
                </a:solidFill>
                <a:latin typeface="Consolas" panose="020B0609020204030204" pitchFamily="49" charset="0"/>
              </a:rPr>
              <a:t>=s1}"</a:t>
            </a:r>
            <a:r>
              <a:rPr lang="es-DO" sz="900" dirty="0">
                <a:solidFill>
                  <a:srgbClr val="000000"/>
                </a:solidFill>
                <a:latin typeface="Consolas" panose="020B0609020204030204" pitchFamily="49" charset="0"/>
              </a:rPr>
              <a:t> </a:t>
            </a:r>
            <a:r>
              <a:rPr lang="es-DO" sz="900" dirty="0">
                <a:solidFill>
                  <a:srgbClr val="0000FF"/>
                </a:solidFill>
                <a:latin typeface="Consolas" panose="020B0609020204030204" pitchFamily="49" charset="0"/>
              </a:rPr>
              <a:t> &gt;</a:t>
            </a:r>
            <a:endParaRPr lang="es-DO"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&lt;</a:t>
            </a:r>
            <a:r>
              <a:rPr lang="en-US" sz="900" dirty="0">
                <a:solidFill>
                  <a:srgbClr val="A31515"/>
                </a:solidFill>
                <a:latin typeface="Consolas" panose="020B0609020204030204" pitchFamily="49" charset="0"/>
              </a:rPr>
              <a:t>Label</a:t>
            </a:r>
            <a:r>
              <a:rPr lang="en-US" sz="900" dirty="0">
                <a:solidFill>
                  <a:srgbClr val="000000"/>
                </a:solidFill>
                <a:latin typeface="Consolas" panose="020B0609020204030204" pitchFamily="49" charset="0"/>
              </a:rPr>
              <a:t> </a:t>
            </a:r>
            <a:r>
              <a:rPr lang="en-US" sz="900" dirty="0">
                <a:solidFill>
                  <a:srgbClr val="FF0000"/>
                </a:solidFill>
                <a:latin typeface="Consolas" panose="020B0609020204030204" pitchFamily="49" charset="0"/>
              </a:rPr>
              <a:t> Text</a:t>
            </a:r>
            <a:r>
              <a:rPr lang="en-US" sz="900" dirty="0">
                <a:solidFill>
                  <a:srgbClr val="0000FF"/>
                </a:solidFill>
                <a:latin typeface="Consolas" panose="020B0609020204030204" pitchFamily="49" charset="0"/>
              </a:rPr>
              <a:t>="{</a:t>
            </a:r>
            <a:r>
              <a:rPr lang="en-US" sz="900" dirty="0">
                <a:solidFill>
                  <a:srgbClr val="A31515"/>
                </a:solidFill>
                <a:latin typeface="Consolas" panose="020B0609020204030204" pitchFamily="49" charset="0"/>
              </a:rPr>
              <a:t>Binding</a:t>
            </a:r>
            <a:r>
              <a:rPr lang="en-US" sz="900" dirty="0">
                <a:solidFill>
                  <a:srgbClr val="FF0000"/>
                </a:solidFill>
                <a:latin typeface="Consolas" panose="020B0609020204030204" pitchFamily="49" charset="0"/>
              </a:rPr>
              <a:t> Path</a:t>
            </a:r>
            <a:r>
              <a:rPr lang="en-US" sz="900" dirty="0">
                <a:solidFill>
                  <a:srgbClr val="0000FF"/>
                </a:solidFill>
                <a:latin typeface="Consolas" panose="020B0609020204030204" pitchFamily="49" charset="0"/>
              </a:rPr>
              <a:t>=Width}" /&gt;</a:t>
            </a:r>
            <a:endParaRPr lang="en-US" sz="900" dirty="0">
              <a:solidFill>
                <a:srgbClr val="000000"/>
              </a:solidFill>
              <a:latin typeface="Consolas" panose="020B0609020204030204" pitchFamily="49" charset="0"/>
            </a:endParaRPr>
          </a:p>
          <a:p>
            <a:r>
              <a:rPr lang="es-DO" sz="900" dirty="0">
                <a:solidFill>
                  <a:srgbClr val="000000"/>
                </a:solidFill>
                <a:latin typeface="Consolas" panose="020B0609020204030204" pitchFamily="49" charset="0"/>
              </a:rPr>
              <a:t>                    </a:t>
            </a:r>
            <a:r>
              <a:rPr lang="es-DO" sz="900" dirty="0">
                <a:solidFill>
                  <a:srgbClr val="0000FF"/>
                </a:solidFill>
                <a:latin typeface="Consolas" panose="020B0609020204030204" pitchFamily="49" charset="0"/>
              </a:rPr>
              <a:t>&lt;</a:t>
            </a:r>
            <a:r>
              <a:rPr lang="es-DO" sz="900" dirty="0">
                <a:solidFill>
                  <a:srgbClr val="A31515"/>
                </a:solidFill>
                <a:latin typeface="Consolas" panose="020B0609020204030204" pitchFamily="49" charset="0"/>
              </a:rPr>
              <a:t>Label</a:t>
            </a:r>
            <a:r>
              <a:rPr lang="es-DO" sz="900" dirty="0">
                <a:solidFill>
                  <a:srgbClr val="FF0000"/>
                </a:solidFill>
                <a:latin typeface="Consolas" panose="020B0609020204030204" pitchFamily="49" charset="0"/>
              </a:rPr>
              <a:t> Text</a:t>
            </a:r>
            <a:r>
              <a:rPr lang="es-DO" sz="900" dirty="0">
                <a:solidFill>
                  <a:srgbClr val="0000FF"/>
                </a:solidFill>
                <a:latin typeface="Consolas" panose="020B0609020204030204" pitchFamily="49" charset="0"/>
              </a:rPr>
              <a:t>=" x " /&gt;</a:t>
            </a:r>
            <a:endParaRPr lang="es-DO"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&lt;</a:t>
            </a:r>
            <a:r>
              <a:rPr lang="en-US" sz="900" dirty="0">
                <a:solidFill>
                  <a:srgbClr val="A31515"/>
                </a:solidFill>
                <a:latin typeface="Consolas" panose="020B0609020204030204" pitchFamily="49" charset="0"/>
              </a:rPr>
              <a:t>Label</a:t>
            </a:r>
            <a:r>
              <a:rPr lang="en-US" sz="900" dirty="0">
                <a:solidFill>
                  <a:srgbClr val="000000"/>
                </a:solidFill>
                <a:latin typeface="Consolas" panose="020B0609020204030204" pitchFamily="49" charset="0"/>
              </a:rPr>
              <a:t> </a:t>
            </a:r>
            <a:r>
              <a:rPr lang="en-US" sz="900" dirty="0">
                <a:solidFill>
                  <a:srgbClr val="FF0000"/>
                </a:solidFill>
                <a:latin typeface="Consolas" panose="020B0609020204030204" pitchFamily="49" charset="0"/>
              </a:rPr>
              <a:t> Text</a:t>
            </a:r>
            <a:r>
              <a:rPr lang="en-US" sz="900" dirty="0">
                <a:solidFill>
                  <a:srgbClr val="0000FF"/>
                </a:solidFill>
                <a:latin typeface="Consolas" panose="020B0609020204030204" pitchFamily="49" charset="0"/>
              </a:rPr>
              <a:t>="{</a:t>
            </a:r>
            <a:r>
              <a:rPr lang="en-US" sz="900" dirty="0">
                <a:solidFill>
                  <a:srgbClr val="A31515"/>
                </a:solidFill>
                <a:latin typeface="Consolas" panose="020B0609020204030204" pitchFamily="49" charset="0"/>
              </a:rPr>
              <a:t>Binding</a:t>
            </a:r>
            <a:r>
              <a:rPr lang="en-US" sz="900" dirty="0">
                <a:solidFill>
                  <a:srgbClr val="FF0000"/>
                </a:solidFill>
                <a:latin typeface="Consolas" panose="020B0609020204030204" pitchFamily="49" charset="0"/>
              </a:rPr>
              <a:t> Path</a:t>
            </a:r>
            <a:r>
              <a:rPr lang="en-US" sz="900" dirty="0">
                <a:solidFill>
                  <a:srgbClr val="0000FF"/>
                </a:solidFill>
                <a:latin typeface="Consolas" panose="020B0609020204030204" pitchFamily="49" charset="0"/>
              </a:rPr>
              <a:t>=Height}" /&gt;</a:t>
            </a:r>
            <a:endParaRPr lang="en-US" sz="900" dirty="0">
              <a:solidFill>
                <a:srgbClr val="000000"/>
              </a:solidFill>
              <a:latin typeface="Consolas" panose="020B0609020204030204" pitchFamily="49" charset="0"/>
            </a:endParaRPr>
          </a:p>
          <a:p>
            <a:r>
              <a:rPr lang="es-DO" sz="900" dirty="0">
                <a:solidFill>
                  <a:srgbClr val="000000"/>
                </a:solidFill>
                <a:latin typeface="Consolas" panose="020B0609020204030204" pitchFamily="49" charset="0"/>
              </a:rPr>
              <a:t>                </a:t>
            </a:r>
            <a:r>
              <a:rPr lang="es-DO" sz="900" dirty="0">
                <a:solidFill>
                  <a:srgbClr val="0000FF"/>
                </a:solidFill>
                <a:latin typeface="Consolas" panose="020B0609020204030204" pitchFamily="49" charset="0"/>
              </a:rPr>
              <a:t>&lt;/</a:t>
            </a:r>
            <a:r>
              <a:rPr lang="es-DO" sz="900" dirty="0">
                <a:solidFill>
                  <a:srgbClr val="A31515"/>
                </a:solidFill>
                <a:latin typeface="Consolas" panose="020B0609020204030204" pitchFamily="49" charset="0"/>
              </a:rPr>
              <a:t>StackLayout</a:t>
            </a:r>
            <a:r>
              <a:rPr lang="es-DO" sz="900" dirty="0">
                <a:solidFill>
                  <a:srgbClr val="0000FF"/>
                </a:solidFill>
                <a:latin typeface="Consolas" panose="020B0609020204030204" pitchFamily="49" charset="0"/>
              </a:rPr>
              <a:t>&gt;</a:t>
            </a:r>
            <a:endParaRPr lang="es-DO" sz="900" dirty="0">
              <a:solidFill>
                <a:srgbClr val="000000"/>
              </a:solidFill>
              <a:latin typeface="Consolas" panose="020B0609020204030204" pitchFamily="49" charset="0"/>
            </a:endParaRPr>
          </a:p>
          <a:p>
            <a:r>
              <a:rPr lang="es-DO" sz="900" dirty="0">
                <a:solidFill>
                  <a:srgbClr val="000000"/>
                </a:solidFill>
                <a:latin typeface="Consolas" panose="020B0609020204030204" pitchFamily="49" charset="0"/>
              </a:rPr>
              <a:t>                </a:t>
            </a:r>
            <a:r>
              <a:rPr lang="es-DO" sz="900" dirty="0">
                <a:solidFill>
                  <a:srgbClr val="0000FF"/>
                </a:solidFill>
                <a:latin typeface="Consolas" panose="020B0609020204030204" pitchFamily="49" charset="0"/>
              </a:rPr>
              <a:t>&lt;</a:t>
            </a:r>
            <a:r>
              <a:rPr lang="es-DO" sz="900" dirty="0">
                <a:solidFill>
                  <a:srgbClr val="A31515"/>
                </a:solidFill>
                <a:latin typeface="Consolas" panose="020B0609020204030204" pitchFamily="49" charset="0"/>
              </a:rPr>
              <a:t>StackLayout</a:t>
            </a:r>
            <a:r>
              <a:rPr lang="es-DO" sz="900" dirty="0">
                <a:solidFill>
                  <a:srgbClr val="FF0000"/>
                </a:solidFill>
                <a:latin typeface="Consolas" panose="020B0609020204030204" pitchFamily="49" charset="0"/>
              </a:rPr>
              <a:t> x</a:t>
            </a:r>
            <a:r>
              <a:rPr lang="es-DO" sz="900" dirty="0">
                <a:solidFill>
                  <a:srgbClr val="0000FF"/>
                </a:solidFill>
                <a:latin typeface="Consolas" panose="020B0609020204030204" pitchFamily="49" charset="0"/>
              </a:rPr>
              <a:t>:</a:t>
            </a:r>
            <a:r>
              <a:rPr lang="es-DO" sz="900" dirty="0">
                <a:solidFill>
                  <a:srgbClr val="FF0000"/>
                </a:solidFill>
                <a:latin typeface="Consolas" panose="020B0609020204030204" pitchFamily="49" charset="0"/>
              </a:rPr>
              <a:t>Name</a:t>
            </a:r>
            <a:r>
              <a:rPr lang="es-DO" sz="900" dirty="0">
                <a:solidFill>
                  <a:srgbClr val="0000FF"/>
                </a:solidFill>
                <a:latin typeface="Consolas" panose="020B0609020204030204" pitchFamily="49" charset="0"/>
              </a:rPr>
              <a:t>="s2"</a:t>
            </a:r>
            <a:r>
              <a:rPr lang="es-DO" sz="900" dirty="0">
                <a:solidFill>
                  <a:srgbClr val="FF0000"/>
                </a:solidFill>
                <a:latin typeface="Consolas" panose="020B0609020204030204" pitchFamily="49" charset="0"/>
              </a:rPr>
              <a:t> BackgroundColor</a:t>
            </a:r>
            <a:r>
              <a:rPr lang="es-DO" sz="900" dirty="0">
                <a:solidFill>
                  <a:srgbClr val="0000FF"/>
                </a:solidFill>
                <a:latin typeface="Consolas" panose="020B0609020204030204" pitchFamily="49" charset="0"/>
              </a:rPr>
              <a:t>="Black"</a:t>
            </a:r>
            <a:r>
              <a:rPr lang="es-DO" sz="900" dirty="0">
                <a:solidFill>
                  <a:srgbClr val="FF0000"/>
                </a:solidFill>
                <a:latin typeface="Consolas" panose="020B0609020204030204" pitchFamily="49" charset="0"/>
              </a:rPr>
              <a:t> Grid.Row</a:t>
            </a:r>
            <a:r>
              <a:rPr lang="es-DO" sz="900" dirty="0">
                <a:solidFill>
                  <a:srgbClr val="0000FF"/>
                </a:solidFill>
                <a:latin typeface="Consolas" panose="020B0609020204030204" pitchFamily="49" charset="0"/>
              </a:rPr>
              <a:t>="0"</a:t>
            </a:r>
            <a:r>
              <a:rPr lang="es-DO" sz="900" dirty="0">
                <a:solidFill>
                  <a:srgbClr val="FF0000"/>
                </a:solidFill>
                <a:latin typeface="Consolas" panose="020B0609020204030204" pitchFamily="49" charset="0"/>
              </a:rPr>
              <a:t> Grid.Column</a:t>
            </a:r>
            <a:r>
              <a:rPr lang="es-DO" sz="900" dirty="0">
                <a:solidFill>
                  <a:srgbClr val="0000FF"/>
                </a:solidFill>
                <a:latin typeface="Consolas" panose="020B0609020204030204" pitchFamily="49" charset="0"/>
              </a:rPr>
              <a:t>="1"</a:t>
            </a:r>
            <a:r>
              <a:rPr lang="es-DO" sz="900" dirty="0">
                <a:solidFill>
                  <a:srgbClr val="FF0000"/>
                </a:solidFill>
                <a:latin typeface="Consolas" panose="020B0609020204030204" pitchFamily="49" charset="0"/>
              </a:rPr>
              <a:t> BindingContext</a:t>
            </a:r>
            <a:r>
              <a:rPr lang="es-DO" sz="900" dirty="0">
                <a:solidFill>
                  <a:srgbClr val="0000FF"/>
                </a:solidFill>
                <a:latin typeface="Consolas" panose="020B0609020204030204" pitchFamily="49" charset="0"/>
              </a:rPr>
              <a:t>="{</a:t>
            </a:r>
            <a:r>
              <a:rPr lang="es-DO" sz="900" dirty="0">
                <a:solidFill>
                  <a:srgbClr val="A31515"/>
                </a:solidFill>
                <a:latin typeface="Consolas" panose="020B0609020204030204" pitchFamily="49" charset="0"/>
              </a:rPr>
              <a:t>x</a:t>
            </a:r>
            <a:r>
              <a:rPr lang="es-DO" sz="900" dirty="0">
                <a:solidFill>
                  <a:srgbClr val="0000FF"/>
                </a:solidFill>
                <a:latin typeface="Consolas" panose="020B0609020204030204" pitchFamily="49" charset="0"/>
              </a:rPr>
              <a:t>:</a:t>
            </a:r>
            <a:r>
              <a:rPr lang="es-DO" sz="900" dirty="0">
                <a:solidFill>
                  <a:srgbClr val="A31515"/>
                </a:solidFill>
                <a:latin typeface="Consolas" panose="020B0609020204030204" pitchFamily="49" charset="0"/>
              </a:rPr>
              <a:t>Reference</a:t>
            </a:r>
            <a:r>
              <a:rPr lang="es-DO" sz="900" dirty="0">
                <a:solidFill>
                  <a:srgbClr val="FF0000"/>
                </a:solidFill>
                <a:latin typeface="Consolas" panose="020B0609020204030204" pitchFamily="49" charset="0"/>
              </a:rPr>
              <a:t> Name</a:t>
            </a:r>
            <a:r>
              <a:rPr lang="es-DO" sz="900" dirty="0">
                <a:solidFill>
                  <a:srgbClr val="0000FF"/>
                </a:solidFill>
                <a:latin typeface="Consolas" panose="020B0609020204030204" pitchFamily="49" charset="0"/>
              </a:rPr>
              <a:t>=s2}"&gt;</a:t>
            </a:r>
            <a:endParaRPr lang="es-DO"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&lt;</a:t>
            </a:r>
            <a:r>
              <a:rPr lang="en-US" sz="900" dirty="0">
                <a:solidFill>
                  <a:srgbClr val="A31515"/>
                </a:solidFill>
                <a:latin typeface="Consolas" panose="020B0609020204030204" pitchFamily="49" charset="0"/>
              </a:rPr>
              <a:t>Label</a:t>
            </a:r>
            <a:r>
              <a:rPr lang="en-US" sz="900" dirty="0">
                <a:solidFill>
                  <a:srgbClr val="000000"/>
                </a:solidFill>
                <a:latin typeface="Consolas" panose="020B0609020204030204" pitchFamily="49" charset="0"/>
              </a:rPr>
              <a:t> </a:t>
            </a:r>
            <a:r>
              <a:rPr lang="en-US" sz="900" dirty="0">
                <a:solidFill>
                  <a:srgbClr val="FF0000"/>
                </a:solidFill>
                <a:latin typeface="Consolas" panose="020B0609020204030204" pitchFamily="49" charset="0"/>
              </a:rPr>
              <a:t> Text</a:t>
            </a:r>
            <a:r>
              <a:rPr lang="en-US" sz="900" dirty="0">
                <a:solidFill>
                  <a:srgbClr val="0000FF"/>
                </a:solidFill>
                <a:latin typeface="Consolas" panose="020B0609020204030204" pitchFamily="49" charset="0"/>
              </a:rPr>
              <a:t>="{</a:t>
            </a:r>
            <a:r>
              <a:rPr lang="en-US" sz="900" dirty="0">
                <a:solidFill>
                  <a:srgbClr val="A31515"/>
                </a:solidFill>
                <a:latin typeface="Consolas" panose="020B0609020204030204" pitchFamily="49" charset="0"/>
              </a:rPr>
              <a:t>Binding</a:t>
            </a:r>
            <a:r>
              <a:rPr lang="en-US" sz="900" dirty="0">
                <a:solidFill>
                  <a:srgbClr val="FF0000"/>
                </a:solidFill>
                <a:latin typeface="Consolas" panose="020B0609020204030204" pitchFamily="49" charset="0"/>
              </a:rPr>
              <a:t> Path</a:t>
            </a:r>
            <a:r>
              <a:rPr lang="en-US" sz="900" dirty="0">
                <a:solidFill>
                  <a:srgbClr val="0000FF"/>
                </a:solidFill>
                <a:latin typeface="Consolas" panose="020B0609020204030204" pitchFamily="49" charset="0"/>
              </a:rPr>
              <a:t>=Width}" /&gt;</a:t>
            </a:r>
            <a:endParaRPr lang="en-US" sz="900" dirty="0">
              <a:solidFill>
                <a:srgbClr val="000000"/>
              </a:solidFill>
              <a:latin typeface="Consolas" panose="020B0609020204030204" pitchFamily="49" charset="0"/>
            </a:endParaRPr>
          </a:p>
          <a:p>
            <a:r>
              <a:rPr lang="es-DO" sz="900" dirty="0">
                <a:solidFill>
                  <a:srgbClr val="000000"/>
                </a:solidFill>
                <a:latin typeface="Consolas" panose="020B0609020204030204" pitchFamily="49" charset="0"/>
              </a:rPr>
              <a:t>                    </a:t>
            </a:r>
            <a:r>
              <a:rPr lang="es-DO" sz="900" dirty="0">
                <a:solidFill>
                  <a:srgbClr val="0000FF"/>
                </a:solidFill>
                <a:latin typeface="Consolas" panose="020B0609020204030204" pitchFamily="49" charset="0"/>
              </a:rPr>
              <a:t>&lt;</a:t>
            </a:r>
            <a:r>
              <a:rPr lang="es-DO" sz="900" dirty="0">
                <a:solidFill>
                  <a:srgbClr val="A31515"/>
                </a:solidFill>
                <a:latin typeface="Consolas" panose="020B0609020204030204" pitchFamily="49" charset="0"/>
              </a:rPr>
              <a:t>Label</a:t>
            </a:r>
            <a:r>
              <a:rPr lang="es-DO" sz="900" dirty="0">
                <a:solidFill>
                  <a:srgbClr val="FF0000"/>
                </a:solidFill>
                <a:latin typeface="Consolas" panose="020B0609020204030204" pitchFamily="49" charset="0"/>
              </a:rPr>
              <a:t> Text</a:t>
            </a:r>
            <a:r>
              <a:rPr lang="es-DO" sz="900" dirty="0">
                <a:solidFill>
                  <a:srgbClr val="0000FF"/>
                </a:solidFill>
                <a:latin typeface="Consolas" panose="020B0609020204030204" pitchFamily="49" charset="0"/>
              </a:rPr>
              <a:t>=" x " /&gt;</a:t>
            </a:r>
            <a:endParaRPr lang="es-DO"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&lt;</a:t>
            </a:r>
            <a:r>
              <a:rPr lang="en-US" sz="900" dirty="0">
                <a:solidFill>
                  <a:srgbClr val="A31515"/>
                </a:solidFill>
                <a:latin typeface="Consolas" panose="020B0609020204030204" pitchFamily="49" charset="0"/>
              </a:rPr>
              <a:t>Label</a:t>
            </a:r>
            <a:r>
              <a:rPr lang="en-US" sz="900" dirty="0">
                <a:solidFill>
                  <a:srgbClr val="000000"/>
                </a:solidFill>
                <a:latin typeface="Consolas" panose="020B0609020204030204" pitchFamily="49" charset="0"/>
              </a:rPr>
              <a:t> </a:t>
            </a:r>
            <a:r>
              <a:rPr lang="en-US" sz="900" dirty="0">
                <a:solidFill>
                  <a:srgbClr val="FF0000"/>
                </a:solidFill>
                <a:latin typeface="Consolas" panose="020B0609020204030204" pitchFamily="49" charset="0"/>
              </a:rPr>
              <a:t> Text</a:t>
            </a:r>
            <a:r>
              <a:rPr lang="en-US" sz="900" dirty="0">
                <a:solidFill>
                  <a:srgbClr val="0000FF"/>
                </a:solidFill>
                <a:latin typeface="Consolas" panose="020B0609020204030204" pitchFamily="49" charset="0"/>
              </a:rPr>
              <a:t>="{</a:t>
            </a:r>
            <a:r>
              <a:rPr lang="en-US" sz="900" dirty="0">
                <a:solidFill>
                  <a:srgbClr val="A31515"/>
                </a:solidFill>
                <a:latin typeface="Consolas" panose="020B0609020204030204" pitchFamily="49" charset="0"/>
              </a:rPr>
              <a:t>Binding</a:t>
            </a:r>
            <a:r>
              <a:rPr lang="en-US" sz="900" dirty="0">
                <a:solidFill>
                  <a:srgbClr val="FF0000"/>
                </a:solidFill>
                <a:latin typeface="Consolas" panose="020B0609020204030204" pitchFamily="49" charset="0"/>
              </a:rPr>
              <a:t> Path</a:t>
            </a:r>
            <a:r>
              <a:rPr lang="en-US" sz="900" dirty="0">
                <a:solidFill>
                  <a:srgbClr val="0000FF"/>
                </a:solidFill>
                <a:latin typeface="Consolas" panose="020B0609020204030204" pitchFamily="49" charset="0"/>
              </a:rPr>
              <a:t>=Height}" /&gt;</a:t>
            </a:r>
            <a:endParaRPr lang="en-US" sz="900" dirty="0">
              <a:solidFill>
                <a:srgbClr val="000000"/>
              </a:solidFill>
              <a:latin typeface="Consolas" panose="020B0609020204030204" pitchFamily="49" charset="0"/>
            </a:endParaRPr>
          </a:p>
          <a:p>
            <a:r>
              <a:rPr lang="es-DO" sz="900" dirty="0">
                <a:solidFill>
                  <a:srgbClr val="000000"/>
                </a:solidFill>
                <a:latin typeface="Consolas" panose="020B0609020204030204" pitchFamily="49" charset="0"/>
              </a:rPr>
              <a:t>                </a:t>
            </a:r>
            <a:r>
              <a:rPr lang="es-DO" sz="900" dirty="0">
                <a:solidFill>
                  <a:srgbClr val="0000FF"/>
                </a:solidFill>
                <a:latin typeface="Consolas" panose="020B0609020204030204" pitchFamily="49" charset="0"/>
              </a:rPr>
              <a:t>&lt;/</a:t>
            </a:r>
            <a:r>
              <a:rPr lang="es-DO" sz="900" dirty="0">
                <a:solidFill>
                  <a:srgbClr val="A31515"/>
                </a:solidFill>
                <a:latin typeface="Consolas" panose="020B0609020204030204" pitchFamily="49" charset="0"/>
              </a:rPr>
              <a:t>StackLayout</a:t>
            </a:r>
            <a:r>
              <a:rPr lang="es-DO" sz="900" dirty="0">
                <a:solidFill>
                  <a:srgbClr val="0000FF"/>
                </a:solidFill>
                <a:latin typeface="Consolas" panose="020B0609020204030204" pitchFamily="49" charset="0"/>
              </a:rPr>
              <a:t>&gt;</a:t>
            </a:r>
            <a:endParaRPr lang="es-DO" sz="900" dirty="0">
              <a:solidFill>
                <a:srgbClr val="000000"/>
              </a:solidFill>
              <a:latin typeface="Consolas" panose="020B0609020204030204" pitchFamily="49" charset="0"/>
            </a:endParaRPr>
          </a:p>
          <a:p>
            <a:r>
              <a:rPr lang="es-DO" sz="900" dirty="0">
                <a:solidFill>
                  <a:srgbClr val="000000"/>
                </a:solidFill>
                <a:latin typeface="Consolas" panose="020B0609020204030204" pitchFamily="49" charset="0"/>
              </a:rPr>
              <a:t>                </a:t>
            </a:r>
            <a:r>
              <a:rPr lang="es-DO" sz="900" dirty="0">
                <a:solidFill>
                  <a:srgbClr val="0000FF"/>
                </a:solidFill>
                <a:latin typeface="Consolas" panose="020B0609020204030204" pitchFamily="49" charset="0"/>
              </a:rPr>
              <a:t>&lt;</a:t>
            </a:r>
            <a:r>
              <a:rPr lang="es-DO" sz="900" dirty="0">
                <a:solidFill>
                  <a:srgbClr val="A31515"/>
                </a:solidFill>
                <a:latin typeface="Consolas" panose="020B0609020204030204" pitchFamily="49" charset="0"/>
              </a:rPr>
              <a:t>StackLayout</a:t>
            </a:r>
            <a:r>
              <a:rPr lang="es-DO" sz="900" dirty="0">
                <a:solidFill>
                  <a:srgbClr val="FF0000"/>
                </a:solidFill>
                <a:latin typeface="Consolas" panose="020B0609020204030204" pitchFamily="49" charset="0"/>
              </a:rPr>
              <a:t> x</a:t>
            </a:r>
            <a:r>
              <a:rPr lang="es-DO" sz="900" dirty="0">
                <a:solidFill>
                  <a:srgbClr val="0000FF"/>
                </a:solidFill>
                <a:latin typeface="Consolas" panose="020B0609020204030204" pitchFamily="49" charset="0"/>
              </a:rPr>
              <a:t>:</a:t>
            </a:r>
            <a:r>
              <a:rPr lang="es-DO" sz="900" dirty="0">
                <a:solidFill>
                  <a:srgbClr val="FF0000"/>
                </a:solidFill>
                <a:latin typeface="Consolas" panose="020B0609020204030204" pitchFamily="49" charset="0"/>
              </a:rPr>
              <a:t>Name</a:t>
            </a:r>
            <a:r>
              <a:rPr lang="es-DO" sz="900" dirty="0">
                <a:solidFill>
                  <a:srgbClr val="0000FF"/>
                </a:solidFill>
                <a:latin typeface="Consolas" panose="020B0609020204030204" pitchFamily="49" charset="0"/>
              </a:rPr>
              <a:t>="s3"</a:t>
            </a:r>
            <a:r>
              <a:rPr lang="es-DO" sz="900" dirty="0">
                <a:solidFill>
                  <a:srgbClr val="FF0000"/>
                </a:solidFill>
                <a:latin typeface="Consolas" panose="020B0609020204030204" pitchFamily="49" charset="0"/>
              </a:rPr>
              <a:t> BackgroundColor</a:t>
            </a:r>
            <a:r>
              <a:rPr lang="es-DO" sz="900" dirty="0">
                <a:solidFill>
                  <a:srgbClr val="0000FF"/>
                </a:solidFill>
                <a:latin typeface="Consolas" panose="020B0609020204030204" pitchFamily="49" charset="0"/>
              </a:rPr>
              <a:t>="Gray"</a:t>
            </a:r>
            <a:r>
              <a:rPr lang="es-DO" sz="900" dirty="0">
                <a:solidFill>
                  <a:srgbClr val="FF0000"/>
                </a:solidFill>
                <a:latin typeface="Consolas" panose="020B0609020204030204" pitchFamily="49" charset="0"/>
              </a:rPr>
              <a:t> Grid.Row</a:t>
            </a:r>
            <a:r>
              <a:rPr lang="es-DO" sz="900" dirty="0">
                <a:solidFill>
                  <a:srgbClr val="0000FF"/>
                </a:solidFill>
                <a:latin typeface="Consolas" panose="020B0609020204030204" pitchFamily="49" charset="0"/>
              </a:rPr>
              <a:t>="1"</a:t>
            </a:r>
            <a:r>
              <a:rPr lang="es-DO" sz="900" dirty="0">
                <a:solidFill>
                  <a:srgbClr val="FF0000"/>
                </a:solidFill>
                <a:latin typeface="Consolas" panose="020B0609020204030204" pitchFamily="49" charset="0"/>
              </a:rPr>
              <a:t> Grid.Column</a:t>
            </a:r>
            <a:r>
              <a:rPr lang="es-DO" sz="900" dirty="0">
                <a:solidFill>
                  <a:srgbClr val="0000FF"/>
                </a:solidFill>
                <a:latin typeface="Consolas" panose="020B0609020204030204" pitchFamily="49" charset="0"/>
              </a:rPr>
              <a:t>="0"</a:t>
            </a:r>
            <a:r>
              <a:rPr lang="es-DO" sz="900" dirty="0">
                <a:solidFill>
                  <a:srgbClr val="FF0000"/>
                </a:solidFill>
                <a:latin typeface="Consolas" panose="020B0609020204030204" pitchFamily="49" charset="0"/>
              </a:rPr>
              <a:t> BindingContext</a:t>
            </a:r>
            <a:r>
              <a:rPr lang="es-DO" sz="900" dirty="0">
                <a:solidFill>
                  <a:srgbClr val="0000FF"/>
                </a:solidFill>
                <a:latin typeface="Consolas" panose="020B0609020204030204" pitchFamily="49" charset="0"/>
              </a:rPr>
              <a:t>="{</a:t>
            </a:r>
            <a:r>
              <a:rPr lang="es-DO" sz="900" dirty="0">
                <a:solidFill>
                  <a:srgbClr val="A31515"/>
                </a:solidFill>
                <a:latin typeface="Consolas" panose="020B0609020204030204" pitchFamily="49" charset="0"/>
              </a:rPr>
              <a:t>x</a:t>
            </a:r>
            <a:r>
              <a:rPr lang="es-DO" sz="900" dirty="0">
                <a:solidFill>
                  <a:srgbClr val="0000FF"/>
                </a:solidFill>
                <a:latin typeface="Consolas" panose="020B0609020204030204" pitchFamily="49" charset="0"/>
              </a:rPr>
              <a:t>:</a:t>
            </a:r>
            <a:r>
              <a:rPr lang="es-DO" sz="900" dirty="0">
                <a:solidFill>
                  <a:srgbClr val="A31515"/>
                </a:solidFill>
                <a:latin typeface="Consolas" panose="020B0609020204030204" pitchFamily="49" charset="0"/>
              </a:rPr>
              <a:t>Reference</a:t>
            </a:r>
            <a:r>
              <a:rPr lang="es-DO" sz="900" dirty="0">
                <a:solidFill>
                  <a:srgbClr val="FF0000"/>
                </a:solidFill>
                <a:latin typeface="Consolas" panose="020B0609020204030204" pitchFamily="49" charset="0"/>
              </a:rPr>
              <a:t> Name</a:t>
            </a:r>
            <a:r>
              <a:rPr lang="es-DO" sz="900" dirty="0">
                <a:solidFill>
                  <a:srgbClr val="0000FF"/>
                </a:solidFill>
                <a:latin typeface="Consolas" panose="020B0609020204030204" pitchFamily="49" charset="0"/>
              </a:rPr>
              <a:t>=s3}"&gt;</a:t>
            </a:r>
            <a:endParaRPr lang="es-DO"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&lt;</a:t>
            </a:r>
            <a:r>
              <a:rPr lang="en-US" sz="900" dirty="0">
                <a:solidFill>
                  <a:srgbClr val="A31515"/>
                </a:solidFill>
                <a:latin typeface="Consolas" panose="020B0609020204030204" pitchFamily="49" charset="0"/>
              </a:rPr>
              <a:t>Label</a:t>
            </a:r>
            <a:r>
              <a:rPr lang="en-US" sz="900" dirty="0">
                <a:solidFill>
                  <a:srgbClr val="000000"/>
                </a:solidFill>
                <a:latin typeface="Consolas" panose="020B0609020204030204" pitchFamily="49" charset="0"/>
              </a:rPr>
              <a:t> </a:t>
            </a:r>
            <a:r>
              <a:rPr lang="en-US" sz="900" dirty="0">
                <a:solidFill>
                  <a:srgbClr val="FF0000"/>
                </a:solidFill>
                <a:latin typeface="Consolas" panose="020B0609020204030204" pitchFamily="49" charset="0"/>
              </a:rPr>
              <a:t> Text</a:t>
            </a:r>
            <a:r>
              <a:rPr lang="en-US" sz="900" dirty="0">
                <a:solidFill>
                  <a:srgbClr val="0000FF"/>
                </a:solidFill>
                <a:latin typeface="Consolas" panose="020B0609020204030204" pitchFamily="49" charset="0"/>
              </a:rPr>
              <a:t>="{</a:t>
            </a:r>
            <a:r>
              <a:rPr lang="en-US" sz="900" dirty="0">
                <a:solidFill>
                  <a:srgbClr val="A31515"/>
                </a:solidFill>
                <a:latin typeface="Consolas" panose="020B0609020204030204" pitchFamily="49" charset="0"/>
              </a:rPr>
              <a:t>Binding</a:t>
            </a:r>
            <a:r>
              <a:rPr lang="en-US" sz="900" dirty="0">
                <a:solidFill>
                  <a:srgbClr val="FF0000"/>
                </a:solidFill>
                <a:latin typeface="Consolas" panose="020B0609020204030204" pitchFamily="49" charset="0"/>
              </a:rPr>
              <a:t> Path</a:t>
            </a:r>
            <a:r>
              <a:rPr lang="en-US" sz="900" dirty="0">
                <a:solidFill>
                  <a:srgbClr val="0000FF"/>
                </a:solidFill>
                <a:latin typeface="Consolas" panose="020B0609020204030204" pitchFamily="49" charset="0"/>
              </a:rPr>
              <a:t>=Width}" /&gt;</a:t>
            </a:r>
            <a:endParaRPr lang="en-US" sz="900" dirty="0">
              <a:solidFill>
                <a:srgbClr val="000000"/>
              </a:solidFill>
              <a:latin typeface="Consolas" panose="020B0609020204030204" pitchFamily="49" charset="0"/>
            </a:endParaRPr>
          </a:p>
          <a:p>
            <a:r>
              <a:rPr lang="es-DO" sz="900" dirty="0">
                <a:solidFill>
                  <a:srgbClr val="000000"/>
                </a:solidFill>
                <a:latin typeface="Consolas" panose="020B0609020204030204" pitchFamily="49" charset="0"/>
              </a:rPr>
              <a:t>                    </a:t>
            </a:r>
            <a:r>
              <a:rPr lang="es-DO" sz="900" dirty="0">
                <a:solidFill>
                  <a:srgbClr val="0000FF"/>
                </a:solidFill>
                <a:latin typeface="Consolas" panose="020B0609020204030204" pitchFamily="49" charset="0"/>
              </a:rPr>
              <a:t>&lt;</a:t>
            </a:r>
            <a:r>
              <a:rPr lang="es-DO" sz="900" dirty="0">
                <a:solidFill>
                  <a:srgbClr val="A31515"/>
                </a:solidFill>
                <a:latin typeface="Consolas" panose="020B0609020204030204" pitchFamily="49" charset="0"/>
              </a:rPr>
              <a:t>Label</a:t>
            </a:r>
            <a:r>
              <a:rPr lang="es-DO" sz="900" dirty="0">
                <a:solidFill>
                  <a:srgbClr val="FF0000"/>
                </a:solidFill>
                <a:latin typeface="Consolas" panose="020B0609020204030204" pitchFamily="49" charset="0"/>
              </a:rPr>
              <a:t> Text</a:t>
            </a:r>
            <a:r>
              <a:rPr lang="es-DO" sz="900" dirty="0">
                <a:solidFill>
                  <a:srgbClr val="0000FF"/>
                </a:solidFill>
                <a:latin typeface="Consolas" panose="020B0609020204030204" pitchFamily="49" charset="0"/>
              </a:rPr>
              <a:t>=" x " /&gt;</a:t>
            </a:r>
            <a:endParaRPr lang="es-DO"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&lt;</a:t>
            </a:r>
            <a:r>
              <a:rPr lang="en-US" sz="900" dirty="0">
                <a:solidFill>
                  <a:srgbClr val="A31515"/>
                </a:solidFill>
                <a:latin typeface="Consolas" panose="020B0609020204030204" pitchFamily="49" charset="0"/>
              </a:rPr>
              <a:t>Label</a:t>
            </a:r>
            <a:r>
              <a:rPr lang="en-US" sz="900" dirty="0">
                <a:solidFill>
                  <a:srgbClr val="000000"/>
                </a:solidFill>
                <a:latin typeface="Consolas" panose="020B0609020204030204" pitchFamily="49" charset="0"/>
              </a:rPr>
              <a:t> </a:t>
            </a:r>
            <a:r>
              <a:rPr lang="en-US" sz="900" dirty="0">
                <a:solidFill>
                  <a:srgbClr val="FF0000"/>
                </a:solidFill>
                <a:latin typeface="Consolas" panose="020B0609020204030204" pitchFamily="49" charset="0"/>
              </a:rPr>
              <a:t> Text</a:t>
            </a:r>
            <a:r>
              <a:rPr lang="en-US" sz="900" dirty="0">
                <a:solidFill>
                  <a:srgbClr val="0000FF"/>
                </a:solidFill>
                <a:latin typeface="Consolas" panose="020B0609020204030204" pitchFamily="49" charset="0"/>
              </a:rPr>
              <a:t>="{</a:t>
            </a:r>
            <a:r>
              <a:rPr lang="en-US" sz="900" dirty="0">
                <a:solidFill>
                  <a:srgbClr val="A31515"/>
                </a:solidFill>
                <a:latin typeface="Consolas" panose="020B0609020204030204" pitchFamily="49" charset="0"/>
              </a:rPr>
              <a:t>Binding</a:t>
            </a:r>
            <a:r>
              <a:rPr lang="en-US" sz="900" dirty="0">
                <a:solidFill>
                  <a:srgbClr val="FF0000"/>
                </a:solidFill>
                <a:latin typeface="Consolas" panose="020B0609020204030204" pitchFamily="49" charset="0"/>
              </a:rPr>
              <a:t> Path</a:t>
            </a:r>
            <a:r>
              <a:rPr lang="en-US" sz="900" dirty="0">
                <a:solidFill>
                  <a:srgbClr val="0000FF"/>
                </a:solidFill>
                <a:latin typeface="Consolas" panose="020B0609020204030204" pitchFamily="49" charset="0"/>
              </a:rPr>
              <a:t>=Height}" /&gt;</a:t>
            </a:r>
            <a:endParaRPr lang="en-US" sz="900" dirty="0">
              <a:solidFill>
                <a:srgbClr val="000000"/>
              </a:solidFill>
              <a:latin typeface="Consolas" panose="020B0609020204030204" pitchFamily="49" charset="0"/>
            </a:endParaRPr>
          </a:p>
          <a:p>
            <a:r>
              <a:rPr lang="es-DO" sz="900" dirty="0">
                <a:solidFill>
                  <a:srgbClr val="000000"/>
                </a:solidFill>
                <a:latin typeface="Consolas" panose="020B0609020204030204" pitchFamily="49" charset="0"/>
              </a:rPr>
              <a:t>                </a:t>
            </a:r>
            <a:r>
              <a:rPr lang="es-DO" sz="900" dirty="0">
                <a:solidFill>
                  <a:srgbClr val="0000FF"/>
                </a:solidFill>
                <a:latin typeface="Consolas" panose="020B0609020204030204" pitchFamily="49" charset="0"/>
              </a:rPr>
              <a:t>&lt;/</a:t>
            </a:r>
            <a:r>
              <a:rPr lang="es-DO" sz="900" dirty="0">
                <a:solidFill>
                  <a:srgbClr val="A31515"/>
                </a:solidFill>
                <a:latin typeface="Consolas" panose="020B0609020204030204" pitchFamily="49" charset="0"/>
              </a:rPr>
              <a:t>StackLayout</a:t>
            </a:r>
            <a:r>
              <a:rPr lang="es-DO" sz="900" dirty="0">
                <a:solidFill>
                  <a:srgbClr val="0000FF"/>
                </a:solidFill>
                <a:latin typeface="Consolas" panose="020B0609020204030204" pitchFamily="49" charset="0"/>
              </a:rPr>
              <a:t>&gt;</a:t>
            </a:r>
            <a:endParaRPr lang="es-DO" sz="900" dirty="0">
              <a:solidFill>
                <a:srgbClr val="000000"/>
              </a:solidFill>
              <a:latin typeface="Consolas" panose="020B0609020204030204" pitchFamily="49" charset="0"/>
            </a:endParaRPr>
          </a:p>
          <a:p>
            <a:r>
              <a:rPr lang="es-DO" sz="900" dirty="0">
                <a:solidFill>
                  <a:srgbClr val="000000"/>
                </a:solidFill>
                <a:latin typeface="Consolas" panose="020B0609020204030204" pitchFamily="49" charset="0"/>
              </a:rPr>
              <a:t>                </a:t>
            </a:r>
            <a:r>
              <a:rPr lang="es-DO" sz="900" dirty="0">
                <a:solidFill>
                  <a:srgbClr val="0000FF"/>
                </a:solidFill>
                <a:latin typeface="Consolas" panose="020B0609020204030204" pitchFamily="49" charset="0"/>
              </a:rPr>
              <a:t>&lt;</a:t>
            </a:r>
            <a:r>
              <a:rPr lang="es-DO" sz="900" dirty="0">
                <a:solidFill>
                  <a:srgbClr val="A31515"/>
                </a:solidFill>
                <a:latin typeface="Consolas" panose="020B0609020204030204" pitchFamily="49" charset="0"/>
              </a:rPr>
              <a:t>StackLayout</a:t>
            </a:r>
            <a:r>
              <a:rPr lang="es-DO" sz="900" dirty="0">
                <a:solidFill>
                  <a:srgbClr val="FF0000"/>
                </a:solidFill>
                <a:latin typeface="Consolas" panose="020B0609020204030204" pitchFamily="49" charset="0"/>
              </a:rPr>
              <a:t> x</a:t>
            </a:r>
            <a:r>
              <a:rPr lang="es-DO" sz="900" dirty="0">
                <a:solidFill>
                  <a:srgbClr val="0000FF"/>
                </a:solidFill>
                <a:latin typeface="Consolas" panose="020B0609020204030204" pitchFamily="49" charset="0"/>
              </a:rPr>
              <a:t>:</a:t>
            </a:r>
            <a:r>
              <a:rPr lang="es-DO" sz="900" dirty="0">
                <a:solidFill>
                  <a:srgbClr val="FF0000"/>
                </a:solidFill>
                <a:latin typeface="Consolas" panose="020B0609020204030204" pitchFamily="49" charset="0"/>
              </a:rPr>
              <a:t>Name</a:t>
            </a:r>
            <a:r>
              <a:rPr lang="es-DO" sz="900" dirty="0">
                <a:solidFill>
                  <a:srgbClr val="0000FF"/>
                </a:solidFill>
                <a:latin typeface="Consolas" panose="020B0609020204030204" pitchFamily="49" charset="0"/>
              </a:rPr>
              <a:t>="s4"</a:t>
            </a:r>
            <a:r>
              <a:rPr lang="es-DO" sz="900" dirty="0">
                <a:solidFill>
                  <a:srgbClr val="FF0000"/>
                </a:solidFill>
                <a:latin typeface="Consolas" panose="020B0609020204030204" pitchFamily="49" charset="0"/>
              </a:rPr>
              <a:t> BackgroundColor</a:t>
            </a:r>
            <a:r>
              <a:rPr lang="es-DO" sz="900" dirty="0">
                <a:solidFill>
                  <a:srgbClr val="0000FF"/>
                </a:solidFill>
                <a:latin typeface="Consolas" panose="020B0609020204030204" pitchFamily="49" charset="0"/>
              </a:rPr>
              <a:t>="Green"</a:t>
            </a:r>
            <a:r>
              <a:rPr lang="es-DO" sz="900" dirty="0">
                <a:solidFill>
                  <a:srgbClr val="FF0000"/>
                </a:solidFill>
                <a:latin typeface="Consolas" panose="020B0609020204030204" pitchFamily="49" charset="0"/>
              </a:rPr>
              <a:t> Grid.Row</a:t>
            </a:r>
            <a:r>
              <a:rPr lang="es-DO" sz="900" dirty="0">
                <a:solidFill>
                  <a:srgbClr val="0000FF"/>
                </a:solidFill>
                <a:latin typeface="Consolas" panose="020B0609020204030204" pitchFamily="49" charset="0"/>
              </a:rPr>
              <a:t>="1"</a:t>
            </a:r>
            <a:r>
              <a:rPr lang="es-DO" sz="900" dirty="0">
                <a:solidFill>
                  <a:srgbClr val="FF0000"/>
                </a:solidFill>
                <a:latin typeface="Consolas" panose="020B0609020204030204" pitchFamily="49" charset="0"/>
              </a:rPr>
              <a:t> Grid.Column</a:t>
            </a:r>
            <a:r>
              <a:rPr lang="es-DO" sz="900" dirty="0">
                <a:solidFill>
                  <a:srgbClr val="0000FF"/>
                </a:solidFill>
                <a:latin typeface="Consolas" panose="020B0609020204030204" pitchFamily="49" charset="0"/>
              </a:rPr>
              <a:t>="1"</a:t>
            </a:r>
            <a:r>
              <a:rPr lang="es-DO" sz="900" dirty="0">
                <a:solidFill>
                  <a:srgbClr val="FF0000"/>
                </a:solidFill>
                <a:latin typeface="Consolas" panose="020B0609020204030204" pitchFamily="49" charset="0"/>
              </a:rPr>
              <a:t> BindingContext</a:t>
            </a:r>
            <a:r>
              <a:rPr lang="es-DO" sz="900" dirty="0">
                <a:solidFill>
                  <a:srgbClr val="0000FF"/>
                </a:solidFill>
                <a:latin typeface="Consolas" panose="020B0609020204030204" pitchFamily="49" charset="0"/>
              </a:rPr>
              <a:t>="{</a:t>
            </a:r>
            <a:r>
              <a:rPr lang="es-DO" sz="900" dirty="0">
                <a:solidFill>
                  <a:srgbClr val="A31515"/>
                </a:solidFill>
                <a:latin typeface="Consolas" panose="020B0609020204030204" pitchFamily="49" charset="0"/>
              </a:rPr>
              <a:t>x</a:t>
            </a:r>
            <a:r>
              <a:rPr lang="es-DO" sz="900" dirty="0">
                <a:solidFill>
                  <a:srgbClr val="0000FF"/>
                </a:solidFill>
                <a:latin typeface="Consolas" panose="020B0609020204030204" pitchFamily="49" charset="0"/>
              </a:rPr>
              <a:t>:</a:t>
            </a:r>
            <a:r>
              <a:rPr lang="es-DO" sz="900" dirty="0">
                <a:solidFill>
                  <a:srgbClr val="A31515"/>
                </a:solidFill>
                <a:latin typeface="Consolas" panose="020B0609020204030204" pitchFamily="49" charset="0"/>
              </a:rPr>
              <a:t>Reference</a:t>
            </a:r>
            <a:r>
              <a:rPr lang="es-DO" sz="900" dirty="0">
                <a:solidFill>
                  <a:srgbClr val="FF0000"/>
                </a:solidFill>
                <a:latin typeface="Consolas" panose="020B0609020204030204" pitchFamily="49" charset="0"/>
              </a:rPr>
              <a:t> Name</a:t>
            </a:r>
            <a:r>
              <a:rPr lang="es-DO" sz="900" dirty="0">
                <a:solidFill>
                  <a:srgbClr val="0000FF"/>
                </a:solidFill>
                <a:latin typeface="Consolas" panose="020B0609020204030204" pitchFamily="49" charset="0"/>
              </a:rPr>
              <a:t>=s4}"&gt;</a:t>
            </a:r>
            <a:endParaRPr lang="es-DO"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&lt;</a:t>
            </a:r>
            <a:r>
              <a:rPr lang="en-US" sz="900" dirty="0">
                <a:solidFill>
                  <a:srgbClr val="A31515"/>
                </a:solidFill>
                <a:latin typeface="Consolas" panose="020B0609020204030204" pitchFamily="49" charset="0"/>
              </a:rPr>
              <a:t>Label</a:t>
            </a:r>
            <a:r>
              <a:rPr lang="en-US" sz="900" dirty="0">
                <a:solidFill>
                  <a:srgbClr val="000000"/>
                </a:solidFill>
                <a:latin typeface="Consolas" panose="020B0609020204030204" pitchFamily="49" charset="0"/>
              </a:rPr>
              <a:t> </a:t>
            </a:r>
            <a:r>
              <a:rPr lang="en-US" sz="900" dirty="0">
                <a:solidFill>
                  <a:srgbClr val="FF0000"/>
                </a:solidFill>
                <a:latin typeface="Consolas" panose="020B0609020204030204" pitchFamily="49" charset="0"/>
              </a:rPr>
              <a:t> Text</a:t>
            </a:r>
            <a:r>
              <a:rPr lang="en-US" sz="900" dirty="0">
                <a:solidFill>
                  <a:srgbClr val="0000FF"/>
                </a:solidFill>
                <a:latin typeface="Consolas" panose="020B0609020204030204" pitchFamily="49" charset="0"/>
              </a:rPr>
              <a:t>="{</a:t>
            </a:r>
            <a:r>
              <a:rPr lang="en-US" sz="900" dirty="0">
                <a:solidFill>
                  <a:srgbClr val="A31515"/>
                </a:solidFill>
                <a:latin typeface="Consolas" panose="020B0609020204030204" pitchFamily="49" charset="0"/>
              </a:rPr>
              <a:t>Binding</a:t>
            </a:r>
            <a:r>
              <a:rPr lang="en-US" sz="900" dirty="0">
                <a:solidFill>
                  <a:srgbClr val="FF0000"/>
                </a:solidFill>
                <a:latin typeface="Consolas" panose="020B0609020204030204" pitchFamily="49" charset="0"/>
              </a:rPr>
              <a:t> Path</a:t>
            </a:r>
            <a:r>
              <a:rPr lang="en-US" sz="900" dirty="0">
                <a:solidFill>
                  <a:srgbClr val="0000FF"/>
                </a:solidFill>
                <a:latin typeface="Consolas" panose="020B0609020204030204" pitchFamily="49" charset="0"/>
              </a:rPr>
              <a:t>=Width}" /&gt;</a:t>
            </a:r>
            <a:endParaRPr lang="en-US" sz="900" dirty="0">
              <a:solidFill>
                <a:srgbClr val="000000"/>
              </a:solidFill>
              <a:latin typeface="Consolas" panose="020B0609020204030204" pitchFamily="49" charset="0"/>
            </a:endParaRPr>
          </a:p>
          <a:p>
            <a:r>
              <a:rPr lang="es-DO" sz="900" dirty="0">
                <a:solidFill>
                  <a:srgbClr val="000000"/>
                </a:solidFill>
                <a:latin typeface="Consolas" panose="020B0609020204030204" pitchFamily="49" charset="0"/>
              </a:rPr>
              <a:t>                    </a:t>
            </a:r>
            <a:r>
              <a:rPr lang="es-DO" sz="900" dirty="0">
                <a:solidFill>
                  <a:srgbClr val="0000FF"/>
                </a:solidFill>
                <a:latin typeface="Consolas" panose="020B0609020204030204" pitchFamily="49" charset="0"/>
              </a:rPr>
              <a:t>&lt;</a:t>
            </a:r>
            <a:r>
              <a:rPr lang="es-DO" sz="900" dirty="0">
                <a:solidFill>
                  <a:srgbClr val="A31515"/>
                </a:solidFill>
                <a:latin typeface="Consolas" panose="020B0609020204030204" pitchFamily="49" charset="0"/>
              </a:rPr>
              <a:t>Label</a:t>
            </a:r>
            <a:r>
              <a:rPr lang="es-DO" sz="900" dirty="0">
                <a:solidFill>
                  <a:srgbClr val="FF0000"/>
                </a:solidFill>
                <a:latin typeface="Consolas" panose="020B0609020204030204" pitchFamily="49" charset="0"/>
              </a:rPr>
              <a:t> Text</a:t>
            </a:r>
            <a:r>
              <a:rPr lang="es-DO" sz="900" dirty="0">
                <a:solidFill>
                  <a:srgbClr val="0000FF"/>
                </a:solidFill>
                <a:latin typeface="Consolas" panose="020B0609020204030204" pitchFamily="49" charset="0"/>
              </a:rPr>
              <a:t>=" x " /&gt;</a:t>
            </a:r>
            <a:endParaRPr lang="es-DO"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&lt;</a:t>
            </a:r>
            <a:r>
              <a:rPr lang="en-US" sz="900" dirty="0">
                <a:solidFill>
                  <a:srgbClr val="A31515"/>
                </a:solidFill>
                <a:latin typeface="Consolas" panose="020B0609020204030204" pitchFamily="49" charset="0"/>
              </a:rPr>
              <a:t>Label</a:t>
            </a:r>
            <a:r>
              <a:rPr lang="en-US" sz="900" dirty="0">
                <a:solidFill>
                  <a:srgbClr val="000000"/>
                </a:solidFill>
                <a:latin typeface="Consolas" panose="020B0609020204030204" pitchFamily="49" charset="0"/>
              </a:rPr>
              <a:t> </a:t>
            </a:r>
            <a:r>
              <a:rPr lang="en-US" sz="900" dirty="0">
                <a:solidFill>
                  <a:srgbClr val="FF0000"/>
                </a:solidFill>
                <a:latin typeface="Consolas" panose="020B0609020204030204" pitchFamily="49" charset="0"/>
              </a:rPr>
              <a:t> Text</a:t>
            </a:r>
            <a:r>
              <a:rPr lang="en-US" sz="900" dirty="0">
                <a:solidFill>
                  <a:srgbClr val="0000FF"/>
                </a:solidFill>
                <a:latin typeface="Consolas" panose="020B0609020204030204" pitchFamily="49" charset="0"/>
              </a:rPr>
              <a:t>="{</a:t>
            </a:r>
            <a:r>
              <a:rPr lang="en-US" sz="900" dirty="0">
                <a:solidFill>
                  <a:srgbClr val="A31515"/>
                </a:solidFill>
                <a:latin typeface="Consolas" panose="020B0609020204030204" pitchFamily="49" charset="0"/>
              </a:rPr>
              <a:t>Binding</a:t>
            </a:r>
            <a:r>
              <a:rPr lang="en-US" sz="900" dirty="0">
                <a:solidFill>
                  <a:srgbClr val="FF0000"/>
                </a:solidFill>
                <a:latin typeface="Consolas" panose="020B0609020204030204" pitchFamily="49" charset="0"/>
              </a:rPr>
              <a:t> Path</a:t>
            </a:r>
            <a:r>
              <a:rPr lang="en-US" sz="900" dirty="0">
                <a:solidFill>
                  <a:srgbClr val="0000FF"/>
                </a:solidFill>
                <a:latin typeface="Consolas" panose="020B0609020204030204" pitchFamily="49" charset="0"/>
              </a:rPr>
              <a:t>=Height}" /&gt;</a:t>
            </a:r>
            <a:endParaRPr lang="en-US" sz="900" dirty="0">
              <a:solidFill>
                <a:srgbClr val="000000"/>
              </a:solidFill>
              <a:latin typeface="Consolas" panose="020B0609020204030204" pitchFamily="49" charset="0"/>
            </a:endParaRPr>
          </a:p>
          <a:p>
            <a:r>
              <a:rPr lang="es-DO" sz="900" dirty="0">
                <a:solidFill>
                  <a:srgbClr val="000000"/>
                </a:solidFill>
                <a:latin typeface="Consolas" panose="020B0609020204030204" pitchFamily="49" charset="0"/>
              </a:rPr>
              <a:t>                </a:t>
            </a:r>
            <a:r>
              <a:rPr lang="es-DO" sz="900" dirty="0">
                <a:solidFill>
                  <a:srgbClr val="0000FF"/>
                </a:solidFill>
                <a:latin typeface="Consolas" panose="020B0609020204030204" pitchFamily="49" charset="0"/>
              </a:rPr>
              <a:t>&lt;/</a:t>
            </a:r>
            <a:r>
              <a:rPr lang="es-DO" sz="900" dirty="0">
                <a:solidFill>
                  <a:srgbClr val="A31515"/>
                </a:solidFill>
                <a:latin typeface="Consolas" panose="020B0609020204030204" pitchFamily="49" charset="0"/>
              </a:rPr>
              <a:t>StackLayout</a:t>
            </a:r>
            <a:r>
              <a:rPr lang="es-DO" sz="900" dirty="0">
                <a:solidFill>
                  <a:srgbClr val="0000FF"/>
                </a:solidFill>
                <a:latin typeface="Consolas" panose="020B0609020204030204" pitchFamily="49" charset="0"/>
              </a:rPr>
              <a:t>&gt;</a:t>
            </a:r>
            <a:endParaRPr lang="es-DO" sz="900" dirty="0">
              <a:solidFill>
                <a:srgbClr val="000000"/>
              </a:solidFill>
              <a:latin typeface="Consolas" panose="020B0609020204030204" pitchFamily="49" charset="0"/>
            </a:endParaRPr>
          </a:p>
          <a:p>
            <a:r>
              <a:rPr lang="es-DO" sz="900" dirty="0">
                <a:solidFill>
                  <a:srgbClr val="000000"/>
                </a:solidFill>
                <a:latin typeface="Consolas" panose="020B0609020204030204" pitchFamily="49" charset="0"/>
              </a:rPr>
              <a:t>                </a:t>
            </a:r>
            <a:r>
              <a:rPr lang="es-DO" sz="900" dirty="0">
                <a:solidFill>
                  <a:srgbClr val="0000FF"/>
                </a:solidFill>
                <a:latin typeface="Consolas" panose="020B0609020204030204" pitchFamily="49" charset="0"/>
              </a:rPr>
              <a:t>&lt;</a:t>
            </a:r>
            <a:r>
              <a:rPr lang="es-DO" sz="900" dirty="0">
                <a:solidFill>
                  <a:srgbClr val="A31515"/>
                </a:solidFill>
                <a:latin typeface="Consolas" panose="020B0609020204030204" pitchFamily="49" charset="0"/>
              </a:rPr>
              <a:t>StackLayout</a:t>
            </a:r>
            <a:r>
              <a:rPr lang="es-DO" sz="900" dirty="0">
                <a:solidFill>
                  <a:srgbClr val="FF0000"/>
                </a:solidFill>
                <a:latin typeface="Consolas" panose="020B0609020204030204" pitchFamily="49" charset="0"/>
              </a:rPr>
              <a:t> x</a:t>
            </a:r>
            <a:r>
              <a:rPr lang="es-DO" sz="900" dirty="0">
                <a:solidFill>
                  <a:srgbClr val="0000FF"/>
                </a:solidFill>
                <a:latin typeface="Consolas" panose="020B0609020204030204" pitchFamily="49" charset="0"/>
              </a:rPr>
              <a:t>:</a:t>
            </a:r>
            <a:r>
              <a:rPr lang="es-DO" sz="900" dirty="0">
                <a:solidFill>
                  <a:srgbClr val="FF0000"/>
                </a:solidFill>
                <a:latin typeface="Consolas" panose="020B0609020204030204" pitchFamily="49" charset="0"/>
              </a:rPr>
              <a:t>Name</a:t>
            </a:r>
            <a:r>
              <a:rPr lang="es-DO" sz="900" dirty="0">
                <a:solidFill>
                  <a:srgbClr val="0000FF"/>
                </a:solidFill>
                <a:latin typeface="Consolas" panose="020B0609020204030204" pitchFamily="49" charset="0"/>
              </a:rPr>
              <a:t>="s5"</a:t>
            </a:r>
            <a:r>
              <a:rPr lang="es-DO" sz="900" dirty="0">
                <a:solidFill>
                  <a:srgbClr val="FF0000"/>
                </a:solidFill>
                <a:latin typeface="Consolas" panose="020B0609020204030204" pitchFamily="49" charset="0"/>
              </a:rPr>
              <a:t> BackgroundColor</a:t>
            </a:r>
            <a:r>
              <a:rPr lang="es-DO" sz="900" dirty="0">
                <a:solidFill>
                  <a:srgbClr val="0000FF"/>
                </a:solidFill>
                <a:latin typeface="Consolas" panose="020B0609020204030204" pitchFamily="49" charset="0"/>
              </a:rPr>
              <a:t>="Yellow"</a:t>
            </a:r>
            <a:r>
              <a:rPr lang="es-DO" sz="900" dirty="0">
                <a:solidFill>
                  <a:srgbClr val="FF0000"/>
                </a:solidFill>
                <a:latin typeface="Consolas" panose="020B0609020204030204" pitchFamily="49" charset="0"/>
              </a:rPr>
              <a:t> Grid.Row</a:t>
            </a:r>
            <a:r>
              <a:rPr lang="es-DO" sz="900" dirty="0">
                <a:solidFill>
                  <a:srgbClr val="0000FF"/>
                </a:solidFill>
                <a:latin typeface="Consolas" panose="020B0609020204030204" pitchFamily="49" charset="0"/>
              </a:rPr>
              <a:t>="2"</a:t>
            </a:r>
            <a:r>
              <a:rPr lang="es-DO" sz="900" dirty="0">
                <a:solidFill>
                  <a:srgbClr val="FF0000"/>
                </a:solidFill>
                <a:latin typeface="Consolas" panose="020B0609020204030204" pitchFamily="49" charset="0"/>
              </a:rPr>
              <a:t> Grid.Column</a:t>
            </a:r>
            <a:r>
              <a:rPr lang="es-DO" sz="900" dirty="0">
                <a:solidFill>
                  <a:srgbClr val="0000FF"/>
                </a:solidFill>
                <a:latin typeface="Consolas" panose="020B0609020204030204" pitchFamily="49" charset="0"/>
              </a:rPr>
              <a:t>="0"</a:t>
            </a:r>
            <a:r>
              <a:rPr lang="es-DO" sz="900" dirty="0">
                <a:solidFill>
                  <a:srgbClr val="FF0000"/>
                </a:solidFill>
                <a:latin typeface="Consolas" panose="020B0609020204030204" pitchFamily="49" charset="0"/>
              </a:rPr>
              <a:t> BindingContext</a:t>
            </a:r>
            <a:r>
              <a:rPr lang="es-DO" sz="900" dirty="0">
                <a:solidFill>
                  <a:srgbClr val="0000FF"/>
                </a:solidFill>
                <a:latin typeface="Consolas" panose="020B0609020204030204" pitchFamily="49" charset="0"/>
              </a:rPr>
              <a:t>="{</a:t>
            </a:r>
            <a:r>
              <a:rPr lang="es-DO" sz="900" dirty="0">
                <a:solidFill>
                  <a:srgbClr val="A31515"/>
                </a:solidFill>
                <a:latin typeface="Consolas" panose="020B0609020204030204" pitchFamily="49" charset="0"/>
              </a:rPr>
              <a:t>x</a:t>
            </a:r>
            <a:r>
              <a:rPr lang="es-DO" sz="900" dirty="0">
                <a:solidFill>
                  <a:srgbClr val="0000FF"/>
                </a:solidFill>
                <a:latin typeface="Consolas" panose="020B0609020204030204" pitchFamily="49" charset="0"/>
              </a:rPr>
              <a:t>:</a:t>
            </a:r>
            <a:r>
              <a:rPr lang="es-DO" sz="900" dirty="0">
                <a:solidFill>
                  <a:srgbClr val="A31515"/>
                </a:solidFill>
                <a:latin typeface="Consolas" panose="020B0609020204030204" pitchFamily="49" charset="0"/>
              </a:rPr>
              <a:t>Reference</a:t>
            </a:r>
            <a:r>
              <a:rPr lang="es-DO" sz="900" dirty="0">
                <a:solidFill>
                  <a:srgbClr val="FF0000"/>
                </a:solidFill>
                <a:latin typeface="Consolas" panose="020B0609020204030204" pitchFamily="49" charset="0"/>
              </a:rPr>
              <a:t> Name</a:t>
            </a:r>
            <a:r>
              <a:rPr lang="es-DO" sz="900" dirty="0">
                <a:solidFill>
                  <a:srgbClr val="0000FF"/>
                </a:solidFill>
                <a:latin typeface="Consolas" panose="020B0609020204030204" pitchFamily="49" charset="0"/>
              </a:rPr>
              <a:t>=s5}"&gt;</a:t>
            </a:r>
            <a:endParaRPr lang="es-DO"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&lt;</a:t>
            </a:r>
            <a:r>
              <a:rPr lang="en-US" sz="900" dirty="0">
                <a:solidFill>
                  <a:srgbClr val="A31515"/>
                </a:solidFill>
                <a:latin typeface="Consolas" panose="020B0609020204030204" pitchFamily="49" charset="0"/>
              </a:rPr>
              <a:t>Label</a:t>
            </a:r>
            <a:r>
              <a:rPr lang="en-US" sz="900" dirty="0">
                <a:solidFill>
                  <a:srgbClr val="000000"/>
                </a:solidFill>
                <a:latin typeface="Consolas" panose="020B0609020204030204" pitchFamily="49" charset="0"/>
              </a:rPr>
              <a:t> </a:t>
            </a:r>
            <a:r>
              <a:rPr lang="en-US" sz="900" dirty="0">
                <a:solidFill>
                  <a:srgbClr val="FF0000"/>
                </a:solidFill>
                <a:latin typeface="Consolas" panose="020B0609020204030204" pitchFamily="49" charset="0"/>
              </a:rPr>
              <a:t> Text</a:t>
            </a:r>
            <a:r>
              <a:rPr lang="en-US" sz="900" dirty="0">
                <a:solidFill>
                  <a:srgbClr val="0000FF"/>
                </a:solidFill>
                <a:latin typeface="Consolas" panose="020B0609020204030204" pitchFamily="49" charset="0"/>
              </a:rPr>
              <a:t>="{</a:t>
            </a:r>
            <a:r>
              <a:rPr lang="en-US" sz="900" dirty="0">
                <a:solidFill>
                  <a:srgbClr val="A31515"/>
                </a:solidFill>
                <a:latin typeface="Consolas" panose="020B0609020204030204" pitchFamily="49" charset="0"/>
              </a:rPr>
              <a:t>Binding</a:t>
            </a:r>
            <a:r>
              <a:rPr lang="en-US" sz="900" dirty="0">
                <a:solidFill>
                  <a:srgbClr val="FF0000"/>
                </a:solidFill>
                <a:latin typeface="Consolas" panose="020B0609020204030204" pitchFamily="49" charset="0"/>
              </a:rPr>
              <a:t> Path</a:t>
            </a:r>
            <a:r>
              <a:rPr lang="en-US" sz="900" dirty="0">
                <a:solidFill>
                  <a:srgbClr val="0000FF"/>
                </a:solidFill>
                <a:latin typeface="Consolas" panose="020B0609020204030204" pitchFamily="49" charset="0"/>
              </a:rPr>
              <a:t>=Width}" /&gt;</a:t>
            </a:r>
            <a:endParaRPr lang="en-US" sz="900" dirty="0">
              <a:solidFill>
                <a:srgbClr val="000000"/>
              </a:solidFill>
              <a:latin typeface="Consolas" panose="020B0609020204030204" pitchFamily="49" charset="0"/>
            </a:endParaRPr>
          </a:p>
          <a:p>
            <a:r>
              <a:rPr lang="es-DO" sz="900" dirty="0">
                <a:solidFill>
                  <a:srgbClr val="000000"/>
                </a:solidFill>
                <a:latin typeface="Consolas" panose="020B0609020204030204" pitchFamily="49" charset="0"/>
              </a:rPr>
              <a:t>                    </a:t>
            </a:r>
            <a:r>
              <a:rPr lang="es-DO" sz="900" dirty="0">
                <a:solidFill>
                  <a:srgbClr val="0000FF"/>
                </a:solidFill>
                <a:latin typeface="Consolas" panose="020B0609020204030204" pitchFamily="49" charset="0"/>
              </a:rPr>
              <a:t>&lt;</a:t>
            </a:r>
            <a:r>
              <a:rPr lang="es-DO" sz="900" dirty="0">
                <a:solidFill>
                  <a:srgbClr val="A31515"/>
                </a:solidFill>
                <a:latin typeface="Consolas" panose="020B0609020204030204" pitchFamily="49" charset="0"/>
              </a:rPr>
              <a:t>Label</a:t>
            </a:r>
            <a:r>
              <a:rPr lang="es-DO" sz="900" dirty="0">
                <a:solidFill>
                  <a:srgbClr val="FF0000"/>
                </a:solidFill>
                <a:latin typeface="Consolas" panose="020B0609020204030204" pitchFamily="49" charset="0"/>
              </a:rPr>
              <a:t> Text</a:t>
            </a:r>
            <a:r>
              <a:rPr lang="es-DO" sz="900" dirty="0">
                <a:solidFill>
                  <a:srgbClr val="0000FF"/>
                </a:solidFill>
                <a:latin typeface="Consolas" panose="020B0609020204030204" pitchFamily="49" charset="0"/>
              </a:rPr>
              <a:t>=" x " /&gt;</a:t>
            </a:r>
            <a:endParaRPr lang="es-DO"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&lt;</a:t>
            </a:r>
            <a:r>
              <a:rPr lang="en-US" sz="900" dirty="0">
                <a:solidFill>
                  <a:srgbClr val="A31515"/>
                </a:solidFill>
                <a:latin typeface="Consolas" panose="020B0609020204030204" pitchFamily="49" charset="0"/>
              </a:rPr>
              <a:t>Label</a:t>
            </a:r>
            <a:r>
              <a:rPr lang="en-US" sz="900" dirty="0">
                <a:solidFill>
                  <a:srgbClr val="000000"/>
                </a:solidFill>
                <a:latin typeface="Consolas" panose="020B0609020204030204" pitchFamily="49" charset="0"/>
              </a:rPr>
              <a:t> </a:t>
            </a:r>
            <a:r>
              <a:rPr lang="en-US" sz="900" dirty="0">
                <a:solidFill>
                  <a:srgbClr val="FF0000"/>
                </a:solidFill>
                <a:latin typeface="Consolas" panose="020B0609020204030204" pitchFamily="49" charset="0"/>
              </a:rPr>
              <a:t> Text</a:t>
            </a:r>
            <a:r>
              <a:rPr lang="en-US" sz="900" dirty="0">
                <a:solidFill>
                  <a:srgbClr val="0000FF"/>
                </a:solidFill>
                <a:latin typeface="Consolas" panose="020B0609020204030204" pitchFamily="49" charset="0"/>
              </a:rPr>
              <a:t>="{</a:t>
            </a:r>
            <a:r>
              <a:rPr lang="en-US" sz="900" dirty="0">
                <a:solidFill>
                  <a:srgbClr val="A31515"/>
                </a:solidFill>
                <a:latin typeface="Consolas" panose="020B0609020204030204" pitchFamily="49" charset="0"/>
              </a:rPr>
              <a:t>Binding</a:t>
            </a:r>
            <a:r>
              <a:rPr lang="en-US" sz="900" dirty="0">
                <a:solidFill>
                  <a:srgbClr val="FF0000"/>
                </a:solidFill>
                <a:latin typeface="Consolas" panose="020B0609020204030204" pitchFamily="49" charset="0"/>
              </a:rPr>
              <a:t> Path</a:t>
            </a:r>
            <a:r>
              <a:rPr lang="en-US" sz="900" dirty="0">
                <a:solidFill>
                  <a:srgbClr val="0000FF"/>
                </a:solidFill>
                <a:latin typeface="Consolas" panose="020B0609020204030204" pitchFamily="49" charset="0"/>
              </a:rPr>
              <a:t>=Height}" /&gt;</a:t>
            </a:r>
            <a:endParaRPr lang="en-US" sz="900" dirty="0">
              <a:solidFill>
                <a:srgbClr val="000000"/>
              </a:solidFill>
              <a:latin typeface="Consolas" panose="020B0609020204030204" pitchFamily="49" charset="0"/>
            </a:endParaRPr>
          </a:p>
          <a:p>
            <a:r>
              <a:rPr lang="es-DO" sz="900" dirty="0">
                <a:solidFill>
                  <a:srgbClr val="000000"/>
                </a:solidFill>
                <a:latin typeface="Consolas" panose="020B0609020204030204" pitchFamily="49" charset="0"/>
              </a:rPr>
              <a:t>                </a:t>
            </a:r>
            <a:r>
              <a:rPr lang="es-DO" sz="900" dirty="0">
                <a:solidFill>
                  <a:srgbClr val="0000FF"/>
                </a:solidFill>
                <a:latin typeface="Consolas" panose="020B0609020204030204" pitchFamily="49" charset="0"/>
              </a:rPr>
              <a:t>&lt;/</a:t>
            </a:r>
            <a:r>
              <a:rPr lang="es-DO" sz="900" dirty="0">
                <a:solidFill>
                  <a:srgbClr val="A31515"/>
                </a:solidFill>
                <a:latin typeface="Consolas" panose="020B0609020204030204" pitchFamily="49" charset="0"/>
              </a:rPr>
              <a:t>StackLayout</a:t>
            </a:r>
            <a:r>
              <a:rPr lang="es-DO" sz="900" dirty="0">
                <a:solidFill>
                  <a:srgbClr val="0000FF"/>
                </a:solidFill>
                <a:latin typeface="Consolas" panose="020B0609020204030204" pitchFamily="49" charset="0"/>
              </a:rPr>
              <a:t>&gt;</a:t>
            </a:r>
            <a:endParaRPr lang="es-DO" sz="900" dirty="0">
              <a:solidFill>
                <a:srgbClr val="000000"/>
              </a:solidFill>
              <a:latin typeface="Consolas" panose="020B0609020204030204" pitchFamily="49" charset="0"/>
            </a:endParaRPr>
          </a:p>
          <a:p>
            <a:r>
              <a:rPr lang="es-DO" sz="900" dirty="0">
                <a:solidFill>
                  <a:srgbClr val="000000"/>
                </a:solidFill>
                <a:latin typeface="Consolas" panose="020B0609020204030204" pitchFamily="49" charset="0"/>
              </a:rPr>
              <a:t>                </a:t>
            </a:r>
            <a:r>
              <a:rPr lang="es-DO" sz="900" dirty="0">
                <a:solidFill>
                  <a:srgbClr val="0000FF"/>
                </a:solidFill>
                <a:latin typeface="Consolas" panose="020B0609020204030204" pitchFamily="49" charset="0"/>
              </a:rPr>
              <a:t>&lt;</a:t>
            </a:r>
            <a:r>
              <a:rPr lang="es-DO" sz="900" dirty="0">
                <a:solidFill>
                  <a:srgbClr val="A31515"/>
                </a:solidFill>
                <a:latin typeface="Consolas" panose="020B0609020204030204" pitchFamily="49" charset="0"/>
              </a:rPr>
              <a:t>StackLayout</a:t>
            </a:r>
            <a:r>
              <a:rPr lang="es-DO" sz="900" dirty="0">
                <a:solidFill>
                  <a:srgbClr val="FF0000"/>
                </a:solidFill>
                <a:latin typeface="Consolas" panose="020B0609020204030204" pitchFamily="49" charset="0"/>
              </a:rPr>
              <a:t> x</a:t>
            </a:r>
            <a:r>
              <a:rPr lang="es-DO" sz="900" dirty="0">
                <a:solidFill>
                  <a:srgbClr val="0000FF"/>
                </a:solidFill>
                <a:latin typeface="Consolas" panose="020B0609020204030204" pitchFamily="49" charset="0"/>
              </a:rPr>
              <a:t>:</a:t>
            </a:r>
            <a:r>
              <a:rPr lang="es-DO" sz="900" dirty="0">
                <a:solidFill>
                  <a:srgbClr val="FF0000"/>
                </a:solidFill>
                <a:latin typeface="Consolas" panose="020B0609020204030204" pitchFamily="49" charset="0"/>
              </a:rPr>
              <a:t>Name</a:t>
            </a:r>
            <a:r>
              <a:rPr lang="es-DO" sz="900" dirty="0">
                <a:solidFill>
                  <a:srgbClr val="0000FF"/>
                </a:solidFill>
                <a:latin typeface="Consolas" panose="020B0609020204030204" pitchFamily="49" charset="0"/>
              </a:rPr>
              <a:t>="s6"</a:t>
            </a:r>
            <a:r>
              <a:rPr lang="es-DO" sz="900" dirty="0">
                <a:solidFill>
                  <a:srgbClr val="FF0000"/>
                </a:solidFill>
                <a:latin typeface="Consolas" panose="020B0609020204030204" pitchFamily="49" charset="0"/>
              </a:rPr>
              <a:t> BackgroundColor</a:t>
            </a:r>
            <a:r>
              <a:rPr lang="es-DO" sz="900" dirty="0">
                <a:solidFill>
                  <a:srgbClr val="0000FF"/>
                </a:solidFill>
                <a:latin typeface="Consolas" panose="020B0609020204030204" pitchFamily="49" charset="0"/>
              </a:rPr>
              <a:t>="Purple"</a:t>
            </a:r>
            <a:r>
              <a:rPr lang="es-DO" sz="900" dirty="0">
                <a:solidFill>
                  <a:srgbClr val="FF0000"/>
                </a:solidFill>
                <a:latin typeface="Consolas" panose="020B0609020204030204" pitchFamily="49" charset="0"/>
              </a:rPr>
              <a:t> Grid.Row</a:t>
            </a:r>
            <a:r>
              <a:rPr lang="es-DO" sz="900" dirty="0">
                <a:solidFill>
                  <a:srgbClr val="0000FF"/>
                </a:solidFill>
                <a:latin typeface="Consolas" panose="020B0609020204030204" pitchFamily="49" charset="0"/>
              </a:rPr>
              <a:t>="2"</a:t>
            </a:r>
            <a:r>
              <a:rPr lang="es-DO" sz="900" dirty="0">
                <a:solidFill>
                  <a:srgbClr val="FF0000"/>
                </a:solidFill>
                <a:latin typeface="Consolas" panose="020B0609020204030204" pitchFamily="49" charset="0"/>
              </a:rPr>
              <a:t> Grid.Column</a:t>
            </a:r>
            <a:r>
              <a:rPr lang="es-DO" sz="900" dirty="0">
                <a:solidFill>
                  <a:srgbClr val="0000FF"/>
                </a:solidFill>
                <a:latin typeface="Consolas" panose="020B0609020204030204" pitchFamily="49" charset="0"/>
              </a:rPr>
              <a:t>="1"</a:t>
            </a:r>
            <a:r>
              <a:rPr lang="es-DO" sz="900" dirty="0">
                <a:solidFill>
                  <a:srgbClr val="FF0000"/>
                </a:solidFill>
                <a:latin typeface="Consolas" panose="020B0609020204030204" pitchFamily="49" charset="0"/>
              </a:rPr>
              <a:t> BindingContext</a:t>
            </a:r>
            <a:r>
              <a:rPr lang="es-DO" sz="900" dirty="0">
                <a:solidFill>
                  <a:srgbClr val="0000FF"/>
                </a:solidFill>
                <a:latin typeface="Consolas" panose="020B0609020204030204" pitchFamily="49" charset="0"/>
              </a:rPr>
              <a:t>="{</a:t>
            </a:r>
            <a:r>
              <a:rPr lang="es-DO" sz="900" dirty="0">
                <a:solidFill>
                  <a:srgbClr val="A31515"/>
                </a:solidFill>
                <a:latin typeface="Consolas" panose="020B0609020204030204" pitchFamily="49" charset="0"/>
              </a:rPr>
              <a:t>x</a:t>
            </a:r>
            <a:r>
              <a:rPr lang="es-DO" sz="900" dirty="0">
                <a:solidFill>
                  <a:srgbClr val="0000FF"/>
                </a:solidFill>
                <a:latin typeface="Consolas" panose="020B0609020204030204" pitchFamily="49" charset="0"/>
              </a:rPr>
              <a:t>:</a:t>
            </a:r>
            <a:r>
              <a:rPr lang="es-DO" sz="900" dirty="0">
                <a:solidFill>
                  <a:srgbClr val="A31515"/>
                </a:solidFill>
                <a:latin typeface="Consolas" panose="020B0609020204030204" pitchFamily="49" charset="0"/>
              </a:rPr>
              <a:t>Reference</a:t>
            </a:r>
            <a:r>
              <a:rPr lang="es-DO" sz="900" dirty="0">
                <a:solidFill>
                  <a:srgbClr val="FF0000"/>
                </a:solidFill>
                <a:latin typeface="Consolas" panose="020B0609020204030204" pitchFamily="49" charset="0"/>
              </a:rPr>
              <a:t> Name</a:t>
            </a:r>
            <a:r>
              <a:rPr lang="es-DO" sz="900" dirty="0">
                <a:solidFill>
                  <a:srgbClr val="0000FF"/>
                </a:solidFill>
                <a:latin typeface="Consolas" panose="020B0609020204030204" pitchFamily="49" charset="0"/>
              </a:rPr>
              <a:t>=s6}"&gt;</a:t>
            </a:r>
            <a:endParaRPr lang="es-DO"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&lt;</a:t>
            </a:r>
            <a:r>
              <a:rPr lang="en-US" sz="900" dirty="0">
                <a:solidFill>
                  <a:srgbClr val="A31515"/>
                </a:solidFill>
                <a:latin typeface="Consolas" panose="020B0609020204030204" pitchFamily="49" charset="0"/>
              </a:rPr>
              <a:t>Label</a:t>
            </a:r>
            <a:r>
              <a:rPr lang="en-US" sz="900" dirty="0">
                <a:solidFill>
                  <a:srgbClr val="000000"/>
                </a:solidFill>
                <a:latin typeface="Consolas" panose="020B0609020204030204" pitchFamily="49" charset="0"/>
              </a:rPr>
              <a:t> </a:t>
            </a:r>
            <a:r>
              <a:rPr lang="en-US" sz="900" dirty="0">
                <a:solidFill>
                  <a:srgbClr val="FF0000"/>
                </a:solidFill>
                <a:latin typeface="Consolas" panose="020B0609020204030204" pitchFamily="49" charset="0"/>
              </a:rPr>
              <a:t> Text</a:t>
            </a:r>
            <a:r>
              <a:rPr lang="en-US" sz="900" dirty="0">
                <a:solidFill>
                  <a:srgbClr val="0000FF"/>
                </a:solidFill>
                <a:latin typeface="Consolas" panose="020B0609020204030204" pitchFamily="49" charset="0"/>
              </a:rPr>
              <a:t>="{</a:t>
            </a:r>
            <a:r>
              <a:rPr lang="en-US" sz="900" dirty="0">
                <a:solidFill>
                  <a:srgbClr val="A31515"/>
                </a:solidFill>
                <a:latin typeface="Consolas" panose="020B0609020204030204" pitchFamily="49" charset="0"/>
              </a:rPr>
              <a:t>Binding</a:t>
            </a:r>
            <a:r>
              <a:rPr lang="en-US" sz="900" dirty="0">
                <a:solidFill>
                  <a:srgbClr val="FF0000"/>
                </a:solidFill>
                <a:latin typeface="Consolas" panose="020B0609020204030204" pitchFamily="49" charset="0"/>
              </a:rPr>
              <a:t> Path</a:t>
            </a:r>
            <a:r>
              <a:rPr lang="en-US" sz="900" dirty="0">
                <a:solidFill>
                  <a:srgbClr val="0000FF"/>
                </a:solidFill>
                <a:latin typeface="Consolas" panose="020B0609020204030204" pitchFamily="49" charset="0"/>
              </a:rPr>
              <a:t>=Width}" /&gt;</a:t>
            </a:r>
            <a:endParaRPr lang="en-US" sz="900" dirty="0">
              <a:solidFill>
                <a:srgbClr val="000000"/>
              </a:solidFill>
              <a:latin typeface="Consolas" panose="020B0609020204030204" pitchFamily="49" charset="0"/>
            </a:endParaRPr>
          </a:p>
          <a:p>
            <a:r>
              <a:rPr lang="es-DO" sz="900" dirty="0">
                <a:solidFill>
                  <a:srgbClr val="000000"/>
                </a:solidFill>
                <a:latin typeface="Consolas" panose="020B0609020204030204" pitchFamily="49" charset="0"/>
              </a:rPr>
              <a:t>                    </a:t>
            </a:r>
            <a:r>
              <a:rPr lang="es-DO" sz="900" dirty="0">
                <a:solidFill>
                  <a:srgbClr val="0000FF"/>
                </a:solidFill>
                <a:latin typeface="Consolas" panose="020B0609020204030204" pitchFamily="49" charset="0"/>
              </a:rPr>
              <a:t>&lt;</a:t>
            </a:r>
            <a:r>
              <a:rPr lang="es-DO" sz="900" dirty="0">
                <a:solidFill>
                  <a:srgbClr val="A31515"/>
                </a:solidFill>
                <a:latin typeface="Consolas" panose="020B0609020204030204" pitchFamily="49" charset="0"/>
              </a:rPr>
              <a:t>Label</a:t>
            </a:r>
            <a:r>
              <a:rPr lang="es-DO" sz="900" dirty="0">
                <a:solidFill>
                  <a:srgbClr val="FF0000"/>
                </a:solidFill>
                <a:latin typeface="Consolas" panose="020B0609020204030204" pitchFamily="49" charset="0"/>
              </a:rPr>
              <a:t> Text</a:t>
            </a:r>
            <a:r>
              <a:rPr lang="es-DO" sz="900" dirty="0">
                <a:solidFill>
                  <a:srgbClr val="0000FF"/>
                </a:solidFill>
                <a:latin typeface="Consolas" panose="020B0609020204030204" pitchFamily="49" charset="0"/>
              </a:rPr>
              <a:t>=" x " /&gt;</a:t>
            </a:r>
            <a:endParaRPr lang="es-DO"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&lt;</a:t>
            </a:r>
            <a:r>
              <a:rPr lang="en-US" sz="900" dirty="0">
                <a:solidFill>
                  <a:srgbClr val="A31515"/>
                </a:solidFill>
                <a:latin typeface="Consolas" panose="020B0609020204030204" pitchFamily="49" charset="0"/>
              </a:rPr>
              <a:t>Label</a:t>
            </a:r>
            <a:r>
              <a:rPr lang="en-US" sz="900" dirty="0">
                <a:solidFill>
                  <a:srgbClr val="000000"/>
                </a:solidFill>
                <a:latin typeface="Consolas" panose="020B0609020204030204" pitchFamily="49" charset="0"/>
              </a:rPr>
              <a:t> </a:t>
            </a:r>
            <a:r>
              <a:rPr lang="en-US" sz="900" dirty="0">
                <a:solidFill>
                  <a:srgbClr val="FF0000"/>
                </a:solidFill>
                <a:latin typeface="Consolas" panose="020B0609020204030204" pitchFamily="49" charset="0"/>
              </a:rPr>
              <a:t> Text</a:t>
            </a:r>
            <a:r>
              <a:rPr lang="en-US" sz="900" dirty="0">
                <a:solidFill>
                  <a:srgbClr val="0000FF"/>
                </a:solidFill>
                <a:latin typeface="Consolas" panose="020B0609020204030204" pitchFamily="49" charset="0"/>
              </a:rPr>
              <a:t>="{</a:t>
            </a:r>
            <a:r>
              <a:rPr lang="en-US" sz="900" dirty="0">
                <a:solidFill>
                  <a:srgbClr val="A31515"/>
                </a:solidFill>
                <a:latin typeface="Consolas" panose="020B0609020204030204" pitchFamily="49" charset="0"/>
              </a:rPr>
              <a:t>Binding</a:t>
            </a:r>
            <a:r>
              <a:rPr lang="en-US" sz="900" dirty="0">
                <a:solidFill>
                  <a:srgbClr val="FF0000"/>
                </a:solidFill>
                <a:latin typeface="Consolas" panose="020B0609020204030204" pitchFamily="49" charset="0"/>
              </a:rPr>
              <a:t> Path</a:t>
            </a:r>
            <a:r>
              <a:rPr lang="en-US" sz="900" dirty="0">
                <a:solidFill>
                  <a:srgbClr val="0000FF"/>
                </a:solidFill>
                <a:latin typeface="Consolas" panose="020B0609020204030204" pitchFamily="49" charset="0"/>
              </a:rPr>
              <a:t>=Height}" /&gt;</a:t>
            </a:r>
            <a:endParaRPr lang="en-US" sz="900" dirty="0">
              <a:solidFill>
                <a:srgbClr val="000000"/>
              </a:solidFill>
              <a:latin typeface="Consolas" panose="020B0609020204030204" pitchFamily="49" charset="0"/>
            </a:endParaRPr>
          </a:p>
          <a:p>
            <a:r>
              <a:rPr lang="es-DO" sz="900" dirty="0">
                <a:solidFill>
                  <a:srgbClr val="000000"/>
                </a:solidFill>
                <a:latin typeface="Consolas" panose="020B0609020204030204" pitchFamily="49" charset="0"/>
              </a:rPr>
              <a:t>                </a:t>
            </a:r>
            <a:r>
              <a:rPr lang="es-DO" sz="900" dirty="0">
                <a:solidFill>
                  <a:srgbClr val="0000FF"/>
                </a:solidFill>
                <a:latin typeface="Consolas" panose="020B0609020204030204" pitchFamily="49" charset="0"/>
              </a:rPr>
              <a:t>&lt;/</a:t>
            </a:r>
            <a:r>
              <a:rPr lang="es-DO" sz="900" dirty="0">
                <a:solidFill>
                  <a:srgbClr val="A31515"/>
                </a:solidFill>
                <a:latin typeface="Consolas" panose="020B0609020204030204" pitchFamily="49" charset="0"/>
              </a:rPr>
              <a:t>StackLayout</a:t>
            </a:r>
            <a:r>
              <a:rPr lang="es-DO" sz="900" dirty="0">
                <a:solidFill>
                  <a:srgbClr val="0000FF"/>
                </a:solidFill>
                <a:latin typeface="Consolas" panose="020B0609020204030204" pitchFamily="49" charset="0"/>
              </a:rPr>
              <a:t>&gt;</a:t>
            </a:r>
            <a:endParaRPr lang="es-DO" sz="900" dirty="0">
              <a:solidFill>
                <a:srgbClr val="000000"/>
              </a:solidFill>
              <a:latin typeface="Consolas" panose="020B0609020204030204" pitchFamily="49" charset="0"/>
            </a:endParaRPr>
          </a:p>
          <a:p>
            <a:r>
              <a:rPr lang="es-DO" sz="900" dirty="0">
                <a:solidFill>
                  <a:srgbClr val="000000"/>
                </a:solidFill>
                <a:latin typeface="Consolas" panose="020B0609020204030204" pitchFamily="49" charset="0"/>
              </a:rPr>
              <a:t>            </a:t>
            </a:r>
            <a:r>
              <a:rPr lang="es-DO" sz="900" dirty="0">
                <a:solidFill>
                  <a:srgbClr val="0000FF"/>
                </a:solidFill>
                <a:latin typeface="Consolas" panose="020B0609020204030204" pitchFamily="49" charset="0"/>
              </a:rPr>
              <a:t>&lt;/</a:t>
            </a:r>
            <a:r>
              <a:rPr lang="es-DO" sz="900" dirty="0">
                <a:solidFill>
                  <a:srgbClr val="A31515"/>
                </a:solidFill>
                <a:latin typeface="Consolas" panose="020B0609020204030204" pitchFamily="49" charset="0"/>
              </a:rPr>
              <a:t>Grid</a:t>
            </a:r>
            <a:r>
              <a:rPr lang="es-DO" sz="900" dirty="0">
                <a:solidFill>
                  <a:srgbClr val="0000FF"/>
                </a:solidFill>
                <a:latin typeface="Consolas" panose="020B0609020204030204" pitchFamily="49" charset="0"/>
              </a:rPr>
              <a:t>&gt;</a:t>
            </a:r>
            <a:endParaRPr lang="es-DO" sz="900" dirty="0">
              <a:solidFill>
                <a:srgbClr val="000000"/>
              </a:solidFill>
              <a:latin typeface="Consolas" panose="020B0609020204030204" pitchFamily="49" charset="0"/>
            </a:endParaRPr>
          </a:p>
          <a:p>
            <a:r>
              <a:rPr lang="es-DO" sz="900" dirty="0">
                <a:solidFill>
                  <a:srgbClr val="000000"/>
                </a:solidFill>
                <a:latin typeface="Consolas" panose="020B0609020204030204" pitchFamily="49" charset="0"/>
              </a:rPr>
              <a:t>        </a:t>
            </a:r>
            <a:r>
              <a:rPr lang="es-DO" sz="900" dirty="0">
                <a:solidFill>
                  <a:srgbClr val="0000FF"/>
                </a:solidFill>
                <a:latin typeface="Consolas" panose="020B0609020204030204" pitchFamily="49" charset="0"/>
              </a:rPr>
              <a:t>&lt;/</a:t>
            </a:r>
            <a:r>
              <a:rPr lang="es-DO" sz="900" dirty="0">
                <a:solidFill>
                  <a:srgbClr val="A31515"/>
                </a:solidFill>
                <a:latin typeface="Consolas" panose="020B0609020204030204" pitchFamily="49" charset="0"/>
              </a:rPr>
              <a:t>StackLayout</a:t>
            </a:r>
            <a:r>
              <a:rPr lang="es-DO" sz="900" dirty="0">
                <a:solidFill>
                  <a:srgbClr val="0000FF"/>
                </a:solidFill>
                <a:latin typeface="Consolas" panose="020B0609020204030204" pitchFamily="49" charset="0"/>
              </a:rPr>
              <a:t>&gt;</a:t>
            </a:r>
            <a:endParaRPr lang="es-DO" sz="900" dirty="0">
              <a:solidFill>
                <a:srgbClr val="000000"/>
              </a:solidFill>
              <a:latin typeface="Consolas" panose="020B0609020204030204" pitchFamily="49" charset="0"/>
            </a:endParaRPr>
          </a:p>
          <a:p>
            <a:r>
              <a:rPr lang="es-DO" sz="900" dirty="0">
                <a:solidFill>
                  <a:srgbClr val="000000"/>
                </a:solidFill>
                <a:latin typeface="Consolas" panose="020B0609020204030204" pitchFamily="49" charset="0"/>
              </a:rPr>
              <a:t>    </a:t>
            </a:r>
            <a:r>
              <a:rPr lang="es-DO" sz="900" dirty="0">
                <a:solidFill>
                  <a:srgbClr val="0000FF"/>
                </a:solidFill>
                <a:latin typeface="Consolas" panose="020B0609020204030204" pitchFamily="49" charset="0"/>
              </a:rPr>
              <a:t>&lt;/</a:t>
            </a:r>
            <a:r>
              <a:rPr lang="es-DO" sz="900" dirty="0">
                <a:solidFill>
                  <a:srgbClr val="A31515"/>
                </a:solidFill>
                <a:latin typeface="Consolas" panose="020B0609020204030204" pitchFamily="49" charset="0"/>
              </a:rPr>
              <a:t>ContentPage.Content</a:t>
            </a:r>
            <a:r>
              <a:rPr lang="es-DO" sz="900" dirty="0">
                <a:solidFill>
                  <a:srgbClr val="0000FF"/>
                </a:solidFill>
                <a:latin typeface="Consolas" panose="020B0609020204030204" pitchFamily="49" charset="0"/>
              </a:rPr>
              <a:t>&gt;</a:t>
            </a:r>
            <a:endParaRPr lang="es-DO" sz="900" dirty="0"/>
          </a:p>
        </p:txBody>
      </p:sp>
    </p:spTree>
    <p:extLst>
      <p:ext uri="{BB962C8B-B14F-4D97-AF65-F5344CB8AC3E}">
        <p14:creationId xmlns:p14="http://schemas.microsoft.com/office/powerpoint/2010/main" val="13667222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olución de los lenguajes de programación – AltaVoz">
            <a:extLst>
              <a:ext uri="{FF2B5EF4-FFF2-40B4-BE49-F238E27FC236}">
                <a16:creationId xmlns:a16="http://schemas.microsoft.com/office/drawing/2014/main" id="{3BB7D3B1-2DB4-4F97-B51A-53830B55D2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75" y="0"/>
            <a:ext cx="121602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Introducción a Xamarin. ¿Desarrollás en C# y querés comenzar… | by Esteban  Yañez | Medium">
            <a:extLst>
              <a:ext uri="{FF2B5EF4-FFF2-40B4-BE49-F238E27FC236}">
                <a16:creationId xmlns:a16="http://schemas.microsoft.com/office/drawing/2014/main" id="{EB5856D5-D15E-48F2-9813-6AF7472BD2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277" y="224443"/>
            <a:ext cx="2887061" cy="121256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825CD24-A69E-43B5-83E9-25632C50D4DB}"/>
              </a:ext>
            </a:extLst>
          </p:cNvPr>
          <p:cNvSpPr txBox="1"/>
          <p:nvPr/>
        </p:nvSpPr>
        <p:spPr>
          <a:xfrm>
            <a:off x="10274530" y="0"/>
            <a:ext cx="1917469" cy="6858000"/>
          </a:xfrm>
          <a:prstGeom prst="rect">
            <a:avLst/>
          </a:prstGeom>
          <a:solidFill>
            <a:schemeClr val="bg1">
              <a:lumMod val="50000"/>
            </a:schemeClr>
          </a:solidFill>
          <a:ln>
            <a:solidFill>
              <a:schemeClr val="tx1"/>
            </a:solidFill>
          </a:ln>
        </p:spPr>
        <p:txBody>
          <a:bodyPr vert="horz" lIns="91440" tIns="45720" rIns="91440" bIns="45720" rtlCol="0" anchor="b">
            <a:normAutofit/>
          </a:bodyPr>
          <a:lstStyle/>
          <a:p>
            <a:pPr algn="ctr">
              <a:spcBef>
                <a:spcPct val="0"/>
              </a:spcBef>
              <a:spcAft>
                <a:spcPts val="600"/>
              </a:spcAft>
            </a:pPr>
            <a:r>
              <a:rPr lang="en-US" sz="3200" b="1" i="1" dirty="0">
                <a:solidFill>
                  <a:srgbClr val="FFFF00"/>
                </a:solidFill>
                <a:effectLst>
                  <a:outerShdw blurRad="38100" dist="38100" dir="2700000" algn="tl">
                    <a:srgbClr val="000000">
                      <a:alpha val="43137"/>
                    </a:srgbClr>
                  </a:outerShdw>
                </a:effectLst>
                <a:latin typeface="+mj-lt"/>
                <a:ea typeface="+mj-ea"/>
                <a:cs typeface="+mj-cs"/>
              </a:rPr>
              <a:t>Ejemplo Proyecto basico App Lenguaje de Programacion Web y Movil Favoritas usando Grid.</a:t>
            </a:r>
          </a:p>
          <a:p>
            <a:pPr algn="ctr">
              <a:spcBef>
                <a:spcPct val="0"/>
              </a:spcBef>
              <a:spcAft>
                <a:spcPts val="600"/>
              </a:spcAft>
            </a:pPr>
            <a:endParaRPr lang="en-US" sz="3200" b="1" dirty="0">
              <a:solidFill>
                <a:schemeClr val="bg1"/>
              </a:solidFill>
              <a:effectLst>
                <a:outerShdw blurRad="38100" dist="38100" dir="2700000" algn="tl">
                  <a:srgbClr val="000000">
                    <a:alpha val="43137"/>
                  </a:srgbClr>
                </a:outerShdw>
              </a:effectLst>
              <a:latin typeface="+mj-lt"/>
              <a:ea typeface="+mj-ea"/>
              <a:cs typeface="+mj-cs"/>
            </a:endParaRPr>
          </a:p>
        </p:txBody>
      </p:sp>
    </p:spTree>
    <p:extLst>
      <p:ext uri="{BB962C8B-B14F-4D97-AF65-F5344CB8AC3E}">
        <p14:creationId xmlns:p14="http://schemas.microsoft.com/office/powerpoint/2010/main" val="24319345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831B60-B206-4D56-8BCF-DB25ACD3E9D5}"/>
              </a:ext>
            </a:extLst>
          </p:cNvPr>
          <p:cNvSpPr txBox="1"/>
          <p:nvPr/>
        </p:nvSpPr>
        <p:spPr>
          <a:xfrm>
            <a:off x="432261" y="237934"/>
            <a:ext cx="10897985" cy="923330"/>
          </a:xfrm>
          <a:prstGeom prst="rect">
            <a:avLst/>
          </a:prstGeom>
          <a:noFill/>
        </p:spPr>
        <p:txBody>
          <a:bodyPr wrap="square" rtlCol="0">
            <a:spAutoFit/>
          </a:bodyPr>
          <a:lstStyle/>
          <a:p>
            <a:pPr algn="ctr"/>
            <a:r>
              <a:rPr lang="en-US" dirty="0"/>
              <a:t>Lo primero es, crear una carpeta donde podemos guardar nuestros iconos o imagenes que usaremos, en este caso yo he creado una que se llama LENGUAJES DE PROGRAMACION FAVORITOS, en la carpeta imagenes, y he guardo todas mis imagenes que usare.</a:t>
            </a:r>
            <a:endParaRPr lang="es-DO" dirty="0"/>
          </a:p>
        </p:txBody>
      </p:sp>
      <p:sp>
        <p:nvSpPr>
          <p:cNvPr id="3" name="Arrow: Down 2">
            <a:extLst>
              <a:ext uri="{FF2B5EF4-FFF2-40B4-BE49-F238E27FC236}">
                <a16:creationId xmlns:a16="http://schemas.microsoft.com/office/drawing/2014/main" id="{C1E2BC2E-3A1B-4B83-9F4F-F2EA88F2360F}"/>
              </a:ext>
            </a:extLst>
          </p:cNvPr>
          <p:cNvSpPr/>
          <p:nvPr/>
        </p:nvSpPr>
        <p:spPr>
          <a:xfrm>
            <a:off x="5670665" y="1261127"/>
            <a:ext cx="597132" cy="5829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5" name="Picture 4" descr="Text&#10;&#10;Description automatically generated">
            <a:extLst>
              <a:ext uri="{FF2B5EF4-FFF2-40B4-BE49-F238E27FC236}">
                <a16:creationId xmlns:a16="http://schemas.microsoft.com/office/drawing/2014/main" id="{D96CC815-26F6-4520-8594-E3E64789CE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8481" y="1791355"/>
            <a:ext cx="1621500" cy="2257977"/>
          </a:xfrm>
          <a:prstGeom prst="rect">
            <a:avLst/>
          </a:prstGeom>
        </p:spPr>
      </p:pic>
      <p:sp>
        <p:nvSpPr>
          <p:cNvPr id="9" name="Arrow: Down 8">
            <a:extLst>
              <a:ext uri="{FF2B5EF4-FFF2-40B4-BE49-F238E27FC236}">
                <a16:creationId xmlns:a16="http://schemas.microsoft.com/office/drawing/2014/main" id="{9C405C0A-00AD-4969-A152-E938A28F587A}"/>
              </a:ext>
            </a:extLst>
          </p:cNvPr>
          <p:cNvSpPr/>
          <p:nvPr/>
        </p:nvSpPr>
        <p:spPr>
          <a:xfrm>
            <a:off x="5670665" y="4149195"/>
            <a:ext cx="597132" cy="5829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7" name="Imagen 6">
            <a:extLst>
              <a:ext uri="{FF2B5EF4-FFF2-40B4-BE49-F238E27FC236}">
                <a16:creationId xmlns:a16="http://schemas.microsoft.com/office/drawing/2014/main" id="{B23E8915-056B-4B4C-9E2F-E043C0F995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52929"/>
            <a:ext cx="12192000" cy="1287887"/>
          </a:xfrm>
          <a:prstGeom prst="rect">
            <a:avLst/>
          </a:prstGeom>
        </p:spPr>
      </p:pic>
    </p:spTree>
    <p:extLst>
      <p:ext uri="{BB962C8B-B14F-4D97-AF65-F5344CB8AC3E}">
        <p14:creationId xmlns:p14="http://schemas.microsoft.com/office/powerpoint/2010/main" val="28079588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40EFFF13-3C3B-44F1-820D-05730C3989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4945" y="1579639"/>
            <a:ext cx="2638110" cy="3698722"/>
          </a:xfrm>
          <a:prstGeom prst="rect">
            <a:avLst/>
          </a:prstGeom>
        </p:spPr>
      </p:pic>
      <p:pic>
        <p:nvPicPr>
          <p:cNvPr id="7" name="Picture 6">
            <a:extLst>
              <a:ext uri="{FF2B5EF4-FFF2-40B4-BE49-F238E27FC236}">
                <a16:creationId xmlns:a16="http://schemas.microsoft.com/office/drawing/2014/main" id="{3B954FBF-856F-4660-8870-FF12E2F8EA25}"/>
              </a:ext>
            </a:extLst>
          </p:cNvPr>
          <p:cNvPicPr>
            <a:picLocks noChangeAspect="1"/>
          </p:cNvPicPr>
          <p:nvPr/>
        </p:nvPicPr>
        <p:blipFill>
          <a:blip r:embed="rId3"/>
          <a:stretch>
            <a:fillRect/>
          </a:stretch>
        </p:blipFill>
        <p:spPr>
          <a:xfrm>
            <a:off x="432263" y="1221970"/>
            <a:ext cx="3930328" cy="5027261"/>
          </a:xfrm>
          <a:prstGeom prst="rect">
            <a:avLst/>
          </a:prstGeom>
        </p:spPr>
      </p:pic>
      <p:sp>
        <p:nvSpPr>
          <p:cNvPr id="10" name="TextBox 9">
            <a:extLst>
              <a:ext uri="{FF2B5EF4-FFF2-40B4-BE49-F238E27FC236}">
                <a16:creationId xmlns:a16="http://schemas.microsoft.com/office/drawing/2014/main" id="{5183A326-D230-4317-B200-3D7E1BD3A729}"/>
              </a:ext>
            </a:extLst>
          </p:cNvPr>
          <p:cNvSpPr txBox="1"/>
          <p:nvPr/>
        </p:nvSpPr>
        <p:spPr>
          <a:xfrm>
            <a:off x="74815" y="170133"/>
            <a:ext cx="11621192" cy="923330"/>
          </a:xfrm>
          <a:prstGeom prst="rect">
            <a:avLst/>
          </a:prstGeom>
          <a:noFill/>
        </p:spPr>
        <p:txBody>
          <a:bodyPr wrap="square" rtlCol="0">
            <a:spAutoFit/>
          </a:bodyPr>
          <a:lstStyle/>
          <a:p>
            <a:r>
              <a:rPr lang="en-US" dirty="0"/>
              <a:t>En el proyecto de Android vamos desplegarla hasta llegar a la carpeta Resources, y alli abrimos la que se llama drawable, y le damos click derecho, escogemos donde dice add, y luego Elemento Existente o Existing Item, y navegamos hasta nuestro iconos, los seleccionamos todos, y le damos add.</a:t>
            </a:r>
            <a:endParaRPr lang="es-DO" dirty="0"/>
          </a:p>
        </p:txBody>
      </p:sp>
      <p:pic>
        <p:nvPicPr>
          <p:cNvPr id="12" name="Picture 11" descr="Graphical user interface, application&#10;&#10;Description automatically generated">
            <a:extLst>
              <a:ext uri="{FF2B5EF4-FFF2-40B4-BE49-F238E27FC236}">
                <a16:creationId xmlns:a16="http://schemas.microsoft.com/office/drawing/2014/main" id="{7DDA5B64-7FFA-44F2-A691-A31FE0106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6302" y="1093463"/>
            <a:ext cx="2562583" cy="4925112"/>
          </a:xfrm>
          <a:prstGeom prst="rect">
            <a:avLst/>
          </a:prstGeom>
        </p:spPr>
      </p:pic>
      <p:cxnSp>
        <p:nvCxnSpPr>
          <p:cNvPr id="9" name="Straight Arrow Connector 8">
            <a:extLst>
              <a:ext uri="{FF2B5EF4-FFF2-40B4-BE49-F238E27FC236}">
                <a16:creationId xmlns:a16="http://schemas.microsoft.com/office/drawing/2014/main" id="{2DBD0874-5E21-4B0A-8B00-3DE1175DD2AD}"/>
              </a:ext>
            </a:extLst>
          </p:cNvPr>
          <p:cNvCxnSpPr>
            <a:cxnSpLocks/>
          </p:cNvCxnSpPr>
          <p:nvPr/>
        </p:nvCxnSpPr>
        <p:spPr>
          <a:xfrm flipH="1" flipV="1">
            <a:off x="7323513" y="3998422"/>
            <a:ext cx="2335876" cy="6567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367CF14-47FF-4B84-88A1-67C525EBE305}"/>
              </a:ext>
            </a:extLst>
          </p:cNvPr>
          <p:cNvCxnSpPr>
            <a:cxnSpLocks/>
          </p:cNvCxnSpPr>
          <p:nvPr/>
        </p:nvCxnSpPr>
        <p:spPr>
          <a:xfrm flipH="1" flipV="1">
            <a:off x="4337485" y="3556019"/>
            <a:ext cx="2247422" cy="4964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532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485AB8FC-1F8B-4B1B-AE5D-FD62096D963E}"/>
              </a:ext>
            </a:extLst>
          </p:cNvPr>
          <p:cNvCxnSpPr/>
          <p:nvPr/>
        </p:nvCxnSpPr>
        <p:spPr>
          <a:xfrm flipH="1" flipV="1">
            <a:off x="4505498" y="1238596"/>
            <a:ext cx="6234546" cy="1654233"/>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pic>
        <p:nvPicPr>
          <p:cNvPr id="4" name="Imagen 3">
            <a:extLst>
              <a:ext uri="{FF2B5EF4-FFF2-40B4-BE49-F238E27FC236}">
                <a16:creationId xmlns:a16="http://schemas.microsoft.com/office/drawing/2014/main" id="{F6A4A6E9-F475-486C-897B-F72A3FEA3EF7}"/>
              </a:ext>
            </a:extLst>
          </p:cNvPr>
          <p:cNvPicPr>
            <a:picLocks noChangeAspect="1"/>
          </p:cNvPicPr>
          <p:nvPr/>
        </p:nvPicPr>
        <p:blipFill>
          <a:blip r:embed="rId2"/>
          <a:stretch>
            <a:fillRect/>
          </a:stretch>
        </p:blipFill>
        <p:spPr>
          <a:xfrm>
            <a:off x="0" y="-9181"/>
            <a:ext cx="12192000" cy="6867181"/>
          </a:xfrm>
          <a:prstGeom prst="rect">
            <a:avLst/>
          </a:prstGeom>
        </p:spPr>
      </p:pic>
    </p:spTree>
    <p:extLst>
      <p:ext uri="{BB962C8B-B14F-4D97-AF65-F5344CB8AC3E}">
        <p14:creationId xmlns:p14="http://schemas.microsoft.com/office/powerpoint/2010/main" val="8554847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15965A-A94A-4DD0-A758-C32AC0918B10}"/>
              </a:ext>
            </a:extLst>
          </p:cNvPr>
          <p:cNvPicPr>
            <a:picLocks noChangeAspect="1"/>
          </p:cNvPicPr>
          <p:nvPr/>
        </p:nvPicPr>
        <p:blipFill>
          <a:blip r:embed="rId2"/>
          <a:stretch>
            <a:fillRect/>
          </a:stretch>
        </p:blipFill>
        <p:spPr>
          <a:xfrm>
            <a:off x="1333769" y="335156"/>
            <a:ext cx="2525146" cy="5755426"/>
          </a:xfrm>
          <a:prstGeom prst="rect">
            <a:avLst/>
          </a:prstGeom>
        </p:spPr>
      </p:pic>
      <p:sp>
        <p:nvSpPr>
          <p:cNvPr id="4" name="TextBox 3">
            <a:extLst>
              <a:ext uri="{FF2B5EF4-FFF2-40B4-BE49-F238E27FC236}">
                <a16:creationId xmlns:a16="http://schemas.microsoft.com/office/drawing/2014/main" id="{9F65C8CF-ED31-4CCB-B760-7AB227F8A388}"/>
              </a:ext>
            </a:extLst>
          </p:cNvPr>
          <p:cNvSpPr txBox="1"/>
          <p:nvPr/>
        </p:nvSpPr>
        <p:spPr>
          <a:xfrm>
            <a:off x="6113163" y="1413164"/>
            <a:ext cx="5084618" cy="4401205"/>
          </a:xfrm>
          <a:prstGeom prst="rect">
            <a:avLst/>
          </a:prstGeom>
          <a:noFill/>
        </p:spPr>
        <p:txBody>
          <a:bodyPr wrap="square" rtlCol="0">
            <a:spAutoFit/>
          </a:bodyPr>
          <a:lstStyle/>
          <a:p>
            <a:pPr algn="ctr"/>
            <a:r>
              <a:rPr lang="en-US" sz="4000" dirty="0"/>
              <a:t>Aqui vemos cada icono, y si nos ponemos con el mouse encima, veremos como ven las imagenes, ahora estamos listo para comenzar.</a:t>
            </a:r>
            <a:endParaRPr lang="es-DO" sz="4000" dirty="0"/>
          </a:p>
        </p:txBody>
      </p:sp>
      <p:cxnSp>
        <p:nvCxnSpPr>
          <p:cNvPr id="6" name="Straight Arrow Connector 5">
            <a:extLst>
              <a:ext uri="{FF2B5EF4-FFF2-40B4-BE49-F238E27FC236}">
                <a16:creationId xmlns:a16="http://schemas.microsoft.com/office/drawing/2014/main" id="{908F12BA-D9AC-459A-89FF-D8E91E462D7D}"/>
              </a:ext>
            </a:extLst>
          </p:cNvPr>
          <p:cNvCxnSpPr>
            <a:cxnSpLocks/>
            <a:stCxn id="4" idx="1"/>
          </p:cNvCxnSpPr>
          <p:nvPr/>
        </p:nvCxnSpPr>
        <p:spPr>
          <a:xfrm flipH="1">
            <a:off x="2934395" y="3613767"/>
            <a:ext cx="3178768" cy="1357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3BC2BBC-0760-402C-A372-A8552DF8F591}"/>
              </a:ext>
            </a:extLst>
          </p:cNvPr>
          <p:cNvCxnSpPr>
            <a:cxnSpLocks/>
            <a:stCxn id="4" idx="1"/>
          </p:cNvCxnSpPr>
          <p:nvPr/>
        </p:nvCxnSpPr>
        <p:spPr>
          <a:xfrm flipH="1" flipV="1">
            <a:off x="3283527" y="3507971"/>
            <a:ext cx="2829636" cy="105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605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creenshot, computer, computer&#10;&#10;Description automatically generated">
            <a:extLst>
              <a:ext uri="{FF2B5EF4-FFF2-40B4-BE49-F238E27FC236}">
                <a16:creationId xmlns:a16="http://schemas.microsoft.com/office/drawing/2014/main" id="{4F899C37-C90B-406F-A415-51AEF87040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1361"/>
            <a:ext cx="12192000" cy="6488775"/>
          </a:xfrm>
          <a:prstGeom prst="rect">
            <a:avLst/>
          </a:prstGeom>
        </p:spPr>
      </p:pic>
      <p:sp>
        <p:nvSpPr>
          <p:cNvPr id="4" name="Rectangle 3">
            <a:extLst>
              <a:ext uri="{FF2B5EF4-FFF2-40B4-BE49-F238E27FC236}">
                <a16:creationId xmlns:a16="http://schemas.microsoft.com/office/drawing/2014/main" id="{13D8720A-66E5-4369-92E8-5D0193B78AB6}"/>
              </a:ext>
            </a:extLst>
          </p:cNvPr>
          <p:cNvSpPr/>
          <p:nvPr/>
        </p:nvSpPr>
        <p:spPr>
          <a:xfrm>
            <a:off x="10631978" y="1704109"/>
            <a:ext cx="1138844" cy="914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 name="Rectangle 4">
            <a:extLst>
              <a:ext uri="{FF2B5EF4-FFF2-40B4-BE49-F238E27FC236}">
                <a16:creationId xmlns:a16="http://schemas.microsoft.com/office/drawing/2014/main" id="{F840D2D3-074D-4BAE-A2FC-D61D86448907}"/>
              </a:ext>
            </a:extLst>
          </p:cNvPr>
          <p:cNvSpPr/>
          <p:nvPr/>
        </p:nvSpPr>
        <p:spPr>
          <a:xfrm>
            <a:off x="872836" y="1413163"/>
            <a:ext cx="8229600" cy="25436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6" name="TextBox 5">
            <a:extLst>
              <a:ext uri="{FF2B5EF4-FFF2-40B4-BE49-F238E27FC236}">
                <a16:creationId xmlns:a16="http://schemas.microsoft.com/office/drawing/2014/main" id="{A69E3F51-5F00-49DB-98D0-197B15E468D1}"/>
              </a:ext>
            </a:extLst>
          </p:cNvPr>
          <p:cNvSpPr txBox="1"/>
          <p:nvPr/>
        </p:nvSpPr>
        <p:spPr>
          <a:xfrm>
            <a:off x="1654232" y="4131425"/>
            <a:ext cx="7281950" cy="830997"/>
          </a:xfrm>
          <a:prstGeom prst="rect">
            <a:avLst/>
          </a:prstGeom>
          <a:noFill/>
        </p:spPr>
        <p:txBody>
          <a:bodyPr wrap="square" rtlCol="0">
            <a:spAutoFit/>
          </a:bodyPr>
          <a:lstStyle/>
          <a:p>
            <a:pPr algn="ctr"/>
            <a:r>
              <a:rPr lang="en-US" sz="2400" b="1" dirty="0"/>
              <a:t>Vamos a sustituir este codigo que esta aqui en el cuadro rojo, por el codigo que les dejo en la siguiente pagina.</a:t>
            </a:r>
            <a:endParaRPr lang="es-DO" sz="2400" b="1" dirty="0"/>
          </a:p>
        </p:txBody>
      </p:sp>
      <p:cxnSp>
        <p:nvCxnSpPr>
          <p:cNvPr id="8" name="Straight Arrow Connector 7">
            <a:extLst>
              <a:ext uri="{FF2B5EF4-FFF2-40B4-BE49-F238E27FC236}">
                <a16:creationId xmlns:a16="http://schemas.microsoft.com/office/drawing/2014/main" id="{23F4CD61-EEE5-46ED-9E03-80AFAD9C029F}"/>
              </a:ext>
            </a:extLst>
          </p:cNvPr>
          <p:cNvCxnSpPr>
            <a:cxnSpLocks/>
          </p:cNvCxnSpPr>
          <p:nvPr/>
        </p:nvCxnSpPr>
        <p:spPr>
          <a:xfrm flipH="1" flipV="1">
            <a:off x="1654232" y="3956858"/>
            <a:ext cx="1338350" cy="17456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476849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20B13E-D390-4345-A874-A47A9AE1B487}"/>
              </a:ext>
            </a:extLst>
          </p:cNvPr>
          <p:cNvSpPr txBox="1"/>
          <p:nvPr/>
        </p:nvSpPr>
        <p:spPr>
          <a:xfrm>
            <a:off x="261668" y="490198"/>
            <a:ext cx="9520686" cy="6170920"/>
          </a:xfrm>
          <a:prstGeom prst="rect">
            <a:avLst/>
          </a:prstGeom>
          <a:noFill/>
        </p:spPr>
        <p:txBody>
          <a:bodyPr wrap="square">
            <a:spAutoFit/>
          </a:bodyPr>
          <a:lstStyle/>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StackLayout</a:t>
            </a:r>
            <a:r>
              <a:rPr lang="es-DO" sz="500" dirty="0">
                <a:solidFill>
                  <a:srgbClr val="0000FF"/>
                </a:solidFill>
                <a:latin typeface="Consolas" panose="020B0609020204030204" pitchFamily="49" charset="0"/>
              </a:rPr>
              <a:t>&gt;</a:t>
            </a:r>
            <a:endParaRPr lang="es-DO" sz="500" dirty="0">
              <a:solidFill>
                <a:srgbClr val="000000"/>
              </a:solidFill>
              <a:latin typeface="Consolas" panose="020B0609020204030204" pitchFamily="49" charset="0"/>
            </a:endParaRPr>
          </a:p>
          <a:p>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Frame</a:t>
            </a:r>
            <a:r>
              <a:rPr lang="es-DO" sz="500" dirty="0">
                <a:solidFill>
                  <a:srgbClr val="FF0000"/>
                </a:solidFill>
                <a:latin typeface="Consolas" panose="020B0609020204030204" pitchFamily="49" charset="0"/>
              </a:rPr>
              <a:t> BorderColor</a:t>
            </a:r>
            <a:r>
              <a:rPr lang="es-DO" sz="500" dirty="0">
                <a:solidFill>
                  <a:srgbClr val="0000FF"/>
                </a:solidFill>
                <a:latin typeface="Consolas" panose="020B0609020204030204" pitchFamily="49" charset="0"/>
              </a:rPr>
              <a:t>="Orange"</a:t>
            </a:r>
            <a:r>
              <a:rPr lang="es-DO" sz="500" dirty="0">
                <a:solidFill>
                  <a:srgbClr val="000000"/>
                </a:solidFill>
                <a:latin typeface="Consolas" panose="020B0609020204030204" pitchFamily="49" charset="0"/>
              </a:rPr>
              <a:t> </a:t>
            </a:r>
          </a:p>
          <a:p>
            <a:r>
              <a:rPr lang="es-DO" sz="500" dirty="0">
                <a:solidFill>
                  <a:srgbClr val="000000"/>
                </a:solidFill>
                <a:latin typeface="Consolas" panose="020B0609020204030204" pitchFamily="49" charset="0"/>
              </a:rPr>
              <a:t>      </a:t>
            </a:r>
            <a:r>
              <a:rPr lang="es-DO" sz="500" dirty="0">
                <a:solidFill>
                  <a:srgbClr val="FF0000"/>
                </a:solidFill>
                <a:latin typeface="Consolas" panose="020B0609020204030204" pitchFamily="49" charset="0"/>
              </a:rPr>
              <a:t> CornerRadius</a:t>
            </a:r>
            <a:r>
              <a:rPr lang="es-DO" sz="500" dirty="0">
                <a:solidFill>
                  <a:srgbClr val="0000FF"/>
                </a:solidFill>
                <a:latin typeface="Consolas" panose="020B0609020204030204" pitchFamily="49" charset="0"/>
              </a:rPr>
              <a:t>="10"</a:t>
            </a:r>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FF0000"/>
                </a:solidFill>
                <a:latin typeface="Consolas" panose="020B0609020204030204" pitchFamily="49" charset="0"/>
              </a:rPr>
              <a:t> Padding</a:t>
            </a:r>
            <a:r>
              <a:rPr lang="es-DO" sz="500" dirty="0">
                <a:solidFill>
                  <a:srgbClr val="0000FF"/>
                </a:solidFill>
                <a:latin typeface="Consolas" panose="020B0609020204030204" pitchFamily="49" charset="0"/>
              </a:rPr>
              <a:t>="8"&gt;</a:t>
            </a:r>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StackLayout</a:t>
            </a:r>
            <a:r>
              <a:rPr lang="es-DO" sz="500" dirty="0">
                <a:solidFill>
                  <a:srgbClr val="0000FF"/>
                </a:solidFill>
                <a:latin typeface="Consolas" panose="020B0609020204030204" pitchFamily="49" charset="0"/>
              </a:rPr>
              <a:t>&gt;</a:t>
            </a:r>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Label</a:t>
            </a:r>
            <a:r>
              <a:rPr lang="es-DO" sz="500" dirty="0">
                <a:solidFill>
                  <a:srgbClr val="FF0000"/>
                </a:solidFill>
                <a:latin typeface="Consolas" panose="020B0609020204030204" pitchFamily="49" charset="0"/>
              </a:rPr>
              <a:t> Text</a:t>
            </a:r>
            <a:r>
              <a:rPr lang="es-DO" sz="500" dirty="0">
                <a:solidFill>
                  <a:srgbClr val="0000FF"/>
                </a:solidFill>
                <a:latin typeface="Consolas" panose="020B0609020204030204" pitchFamily="49" charset="0"/>
              </a:rPr>
              <a:t>="Mis Lenguajes De Programación Favoritos"</a:t>
            </a:r>
            <a:r>
              <a:rPr lang="es-DO" sz="500" dirty="0">
                <a:solidFill>
                  <a:srgbClr val="FF0000"/>
                </a:solidFill>
                <a:latin typeface="Consolas" panose="020B0609020204030204" pitchFamily="49" charset="0"/>
              </a:rPr>
              <a:t> Margin</a:t>
            </a:r>
            <a:r>
              <a:rPr lang="es-DO" sz="500" dirty="0">
                <a:solidFill>
                  <a:srgbClr val="0000FF"/>
                </a:solidFill>
                <a:latin typeface="Consolas" panose="020B0609020204030204" pitchFamily="49" charset="0"/>
              </a:rPr>
              <a:t>="5"</a:t>
            </a:r>
            <a:r>
              <a:rPr lang="es-DO" sz="500" dirty="0">
                <a:solidFill>
                  <a:srgbClr val="FF0000"/>
                </a:solidFill>
                <a:latin typeface="Consolas" panose="020B0609020204030204" pitchFamily="49" charset="0"/>
              </a:rPr>
              <a:t> Padding</a:t>
            </a:r>
            <a:r>
              <a:rPr lang="es-DO" sz="500" dirty="0">
                <a:solidFill>
                  <a:srgbClr val="0000FF"/>
                </a:solidFill>
                <a:latin typeface="Consolas" panose="020B0609020204030204" pitchFamily="49" charset="0"/>
              </a:rPr>
              <a:t>="5"</a:t>
            </a:r>
            <a:r>
              <a:rPr lang="es-DO" sz="500" dirty="0">
                <a:solidFill>
                  <a:srgbClr val="000000"/>
                </a:solidFill>
                <a:latin typeface="Consolas" panose="020B0609020204030204" pitchFamily="49" charset="0"/>
              </a:rPr>
              <a:t> </a:t>
            </a:r>
            <a:r>
              <a:rPr lang="es-DO" sz="500" dirty="0">
                <a:solidFill>
                  <a:srgbClr val="FF0000"/>
                </a:solidFill>
                <a:latin typeface="Consolas" panose="020B0609020204030204" pitchFamily="49" charset="0"/>
              </a:rPr>
              <a:t> FontSize</a:t>
            </a:r>
            <a:r>
              <a:rPr lang="es-DO" sz="500" dirty="0">
                <a:solidFill>
                  <a:srgbClr val="0000FF"/>
                </a:solidFill>
                <a:latin typeface="Consolas" panose="020B0609020204030204" pitchFamily="49" charset="0"/>
              </a:rPr>
              <a:t>="26"</a:t>
            </a:r>
            <a:r>
              <a:rPr lang="es-DO" sz="500" dirty="0">
                <a:solidFill>
                  <a:srgbClr val="FF0000"/>
                </a:solidFill>
                <a:latin typeface="Consolas" panose="020B0609020204030204" pitchFamily="49" charset="0"/>
              </a:rPr>
              <a:t> TextColor</a:t>
            </a:r>
            <a:r>
              <a:rPr lang="es-DO" sz="500" dirty="0">
                <a:solidFill>
                  <a:srgbClr val="0000FF"/>
                </a:solidFill>
                <a:latin typeface="Consolas" panose="020B0609020204030204" pitchFamily="49" charset="0"/>
              </a:rPr>
              <a:t>="red"</a:t>
            </a:r>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FF0000"/>
                </a:solidFill>
                <a:latin typeface="Consolas" panose="020B0609020204030204" pitchFamily="49" charset="0"/>
              </a:rPr>
              <a:t> FontAttributes</a:t>
            </a:r>
            <a:r>
              <a:rPr lang="es-DO" sz="500" dirty="0">
                <a:solidFill>
                  <a:srgbClr val="0000FF"/>
                </a:solidFill>
                <a:latin typeface="Consolas" panose="020B0609020204030204" pitchFamily="49" charset="0"/>
              </a:rPr>
              <a:t>="Bold"</a:t>
            </a:r>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FF0000"/>
                </a:solidFill>
                <a:latin typeface="Consolas" panose="020B0609020204030204" pitchFamily="49" charset="0"/>
              </a:rPr>
              <a:t> HorizontalTextAlignment</a:t>
            </a:r>
            <a:r>
              <a:rPr lang="es-DO" sz="500" dirty="0">
                <a:solidFill>
                  <a:srgbClr val="0000FF"/>
                </a:solidFill>
                <a:latin typeface="Consolas" panose="020B0609020204030204" pitchFamily="49" charset="0"/>
              </a:rPr>
              <a:t>="Center"/&gt;</a:t>
            </a:r>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BoxView</a:t>
            </a:r>
            <a:r>
              <a:rPr lang="es-DO" sz="500" dirty="0">
                <a:solidFill>
                  <a:srgbClr val="FF0000"/>
                </a:solidFill>
                <a:latin typeface="Consolas" panose="020B0609020204030204" pitchFamily="49" charset="0"/>
              </a:rPr>
              <a:t> Color</a:t>
            </a:r>
            <a:r>
              <a:rPr lang="es-DO" sz="500" dirty="0">
                <a:solidFill>
                  <a:srgbClr val="0000FF"/>
                </a:solidFill>
                <a:latin typeface="Consolas" panose="020B0609020204030204" pitchFamily="49" charset="0"/>
              </a:rPr>
              <a:t>="GreenYellow"</a:t>
            </a:r>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FF0000"/>
                </a:solidFill>
                <a:latin typeface="Consolas" panose="020B0609020204030204" pitchFamily="49" charset="0"/>
              </a:rPr>
              <a:t> HeightRequest</a:t>
            </a:r>
            <a:r>
              <a:rPr lang="es-DO" sz="500" dirty="0">
                <a:solidFill>
                  <a:srgbClr val="0000FF"/>
                </a:solidFill>
                <a:latin typeface="Consolas" panose="020B0609020204030204" pitchFamily="49" charset="0"/>
              </a:rPr>
              <a:t>="2"</a:t>
            </a:r>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FF0000"/>
                </a:solidFill>
                <a:latin typeface="Consolas" panose="020B0609020204030204" pitchFamily="49" charset="0"/>
              </a:rPr>
              <a:t> HorizontalOptions</a:t>
            </a:r>
            <a:r>
              <a:rPr lang="es-DO" sz="500" dirty="0">
                <a:solidFill>
                  <a:srgbClr val="0000FF"/>
                </a:solidFill>
                <a:latin typeface="Consolas" panose="020B0609020204030204" pitchFamily="49" charset="0"/>
              </a:rPr>
              <a:t>="Fill" /&gt;</a:t>
            </a:r>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StackLayout</a:t>
            </a:r>
            <a:r>
              <a:rPr lang="es-DO" sz="500" dirty="0">
                <a:solidFill>
                  <a:srgbClr val="0000FF"/>
                </a:solidFill>
                <a:latin typeface="Consolas" panose="020B0609020204030204" pitchFamily="49" charset="0"/>
              </a:rPr>
              <a:t>&gt;</a:t>
            </a:r>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Frame</a:t>
            </a:r>
            <a:r>
              <a:rPr lang="es-DO" sz="500" dirty="0">
                <a:solidFill>
                  <a:srgbClr val="0000FF"/>
                </a:solidFill>
                <a:latin typeface="Consolas" panose="020B0609020204030204" pitchFamily="49" charset="0"/>
              </a:rPr>
              <a:t>&gt;</a:t>
            </a:r>
            <a:endParaRPr lang="es-DO" sz="500" dirty="0">
              <a:solidFill>
                <a:srgbClr val="000000"/>
              </a:solidFill>
              <a:latin typeface="Consolas" panose="020B0609020204030204" pitchFamily="49" charset="0"/>
            </a:endParaRPr>
          </a:p>
          <a:p>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ScrollView</a:t>
            </a:r>
            <a:r>
              <a:rPr lang="es-DO" sz="500" dirty="0">
                <a:solidFill>
                  <a:srgbClr val="0000FF"/>
                </a:solidFill>
                <a:latin typeface="Consolas" panose="020B0609020204030204" pitchFamily="49" charset="0"/>
              </a:rPr>
              <a:t>&gt;</a:t>
            </a:r>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StackLayout</a:t>
            </a:r>
            <a:r>
              <a:rPr lang="es-DO" sz="500" dirty="0">
                <a:solidFill>
                  <a:srgbClr val="0000FF"/>
                </a:solidFill>
                <a:latin typeface="Consolas" panose="020B0609020204030204" pitchFamily="49" charset="0"/>
              </a:rPr>
              <a:t>&gt;</a:t>
            </a:r>
            <a:endParaRPr lang="es-DO" sz="500" dirty="0">
              <a:solidFill>
                <a:srgbClr val="000000"/>
              </a:solidFill>
              <a:latin typeface="Consolas" panose="020B0609020204030204" pitchFamily="49" charset="0"/>
            </a:endParaRPr>
          </a:p>
          <a:p>
            <a:endParaRPr lang="es-DO" sz="500" dirty="0">
              <a:solidFill>
                <a:srgbClr val="000000"/>
              </a:solidFill>
              <a:latin typeface="Consolas" panose="020B0609020204030204" pitchFamily="49" charset="0"/>
            </a:endParaRPr>
          </a:p>
          <a:p>
            <a:r>
              <a:rPr lang="en-US" sz="500" dirty="0">
                <a:solidFill>
                  <a:srgbClr val="000000"/>
                </a:solidFill>
                <a:latin typeface="Consolas" panose="020B0609020204030204" pitchFamily="49" charset="0"/>
              </a:rPr>
              <a:t>                </a:t>
            </a:r>
            <a:r>
              <a:rPr lang="en-US" sz="500" dirty="0">
                <a:solidFill>
                  <a:srgbClr val="0000FF"/>
                </a:solidFill>
                <a:latin typeface="Consolas" panose="020B0609020204030204" pitchFamily="49" charset="0"/>
              </a:rPr>
              <a:t>&lt;</a:t>
            </a:r>
            <a:r>
              <a:rPr lang="en-US" sz="500" dirty="0">
                <a:solidFill>
                  <a:srgbClr val="A31515"/>
                </a:solidFill>
                <a:latin typeface="Consolas" panose="020B0609020204030204" pitchFamily="49" charset="0"/>
              </a:rPr>
              <a:t>Grid</a:t>
            </a:r>
            <a:r>
              <a:rPr lang="en-US" sz="500" dirty="0">
                <a:solidFill>
                  <a:srgbClr val="FF0000"/>
                </a:solidFill>
                <a:latin typeface="Consolas" panose="020B0609020204030204" pitchFamily="49" charset="0"/>
              </a:rPr>
              <a:t> BackgroundColor</a:t>
            </a:r>
            <a:r>
              <a:rPr lang="en-US" sz="500" dirty="0">
                <a:solidFill>
                  <a:srgbClr val="0000FF"/>
                </a:solidFill>
                <a:latin typeface="Consolas" panose="020B0609020204030204" pitchFamily="49" charset="0"/>
              </a:rPr>
              <a:t>="#f5f6fa"</a:t>
            </a:r>
            <a:r>
              <a:rPr lang="en-US" sz="500" dirty="0">
                <a:solidFill>
                  <a:srgbClr val="FF0000"/>
                </a:solidFill>
                <a:latin typeface="Consolas" panose="020B0609020204030204" pitchFamily="49" charset="0"/>
              </a:rPr>
              <a:t> Margin</a:t>
            </a:r>
            <a:r>
              <a:rPr lang="en-US" sz="500" dirty="0">
                <a:solidFill>
                  <a:srgbClr val="0000FF"/>
                </a:solidFill>
                <a:latin typeface="Consolas" panose="020B0609020204030204" pitchFamily="49" charset="0"/>
              </a:rPr>
              <a:t>="5"</a:t>
            </a:r>
            <a:r>
              <a:rPr lang="en-US" sz="500" dirty="0">
                <a:solidFill>
                  <a:srgbClr val="FF0000"/>
                </a:solidFill>
                <a:latin typeface="Consolas" panose="020B0609020204030204" pitchFamily="49" charset="0"/>
              </a:rPr>
              <a:t> Padding</a:t>
            </a:r>
            <a:r>
              <a:rPr lang="en-US" sz="500" dirty="0">
                <a:solidFill>
                  <a:srgbClr val="0000FF"/>
                </a:solidFill>
                <a:latin typeface="Consolas" panose="020B0609020204030204" pitchFamily="49" charset="0"/>
              </a:rPr>
              <a:t>="5"&gt;</a:t>
            </a:r>
            <a:endParaRPr lang="en-US" sz="500" dirty="0">
              <a:solidFill>
                <a:srgbClr val="000000"/>
              </a:solidFill>
              <a:latin typeface="Consolas" panose="020B0609020204030204" pitchFamily="49" charset="0"/>
            </a:endParaRPr>
          </a:p>
          <a:p>
            <a:endParaRPr lang="es-DO" sz="500" dirty="0">
              <a:solidFill>
                <a:srgbClr val="000000"/>
              </a:solidFill>
              <a:latin typeface="Consolas" panose="020B0609020204030204" pitchFamily="49" charset="0"/>
            </a:endParaRPr>
          </a:p>
          <a:p>
            <a:r>
              <a:rPr lang="en-US" sz="500" dirty="0">
                <a:solidFill>
                  <a:srgbClr val="000000"/>
                </a:solidFill>
                <a:latin typeface="Consolas" panose="020B0609020204030204" pitchFamily="49" charset="0"/>
              </a:rPr>
              <a:t>            </a:t>
            </a:r>
            <a:r>
              <a:rPr lang="en-US" sz="500" dirty="0">
                <a:solidFill>
                  <a:srgbClr val="0000FF"/>
                </a:solidFill>
                <a:latin typeface="Consolas" panose="020B0609020204030204" pitchFamily="49" charset="0"/>
              </a:rPr>
              <a:t>&lt;</a:t>
            </a:r>
            <a:r>
              <a:rPr lang="en-US" sz="500" dirty="0">
                <a:solidFill>
                  <a:srgbClr val="A31515"/>
                </a:solidFill>
                <a:latin typeface="Consolas" panose="020B0609020204030204" pitchFamily="49" charset="0"/>
              </a:rPr>
              <a:t>Grid</a:t>
            </a:r>
            <a:r>
              <a:rPr lang="en-US" sz="500" dirty="0">
                <a:solidFill>
                  <a:srgbClr val="FF0000"/>
                </a:solidFill>
                <a:latin typeface="Consolas" panose="020B0609020204030204" pitchFamily="49" charset="0"/>
              </a:rPr>
              <a:t> RowSpacing</a:t>
            </a:r>
            <a:r>
              <a:rPr lang="en-US" sz="500" dirty="0">
                <a:solidFill>
                  <a:srgbClr val="0000FF"/>
                </a:solidFill>
                <a:latin typeface="Consolas" panose="020B0609020204030204" pitchFamily="49" charset="0"/>
              </a:rPr>
              <a:t>="10"</a:t>
            </a:r>
            <a:r>
              <a:rPr lang="en-US" sz="500" dirty="0">
                <a:solidFill>
                  <a:srgbClr val="FF0000"/>
                </a:solidFill>
                <a:latin typeface="Consolas" panose="020B0609020204030204" pitchFamily="49" charset="0"/>
              </a:rPr>
              <a:t> ColumnSpacing</a:t>
            </a:r>
            <a:r>
              <a:rPr lang="en-US" sz="500" dirty="0">
                <a:solidFill>
                  <a:srgbClr val="0000FF"/>
                </a:solidFill>
                <a:latin typeface="Consolas" panose="020B0609020204030204" pitchFamily="49" charset="0"/>
              </a:rPr>
              <a:t>="10"&gt;</a:t>
            </a:r>
            <a:endParaRPr lang="en-US" sz="500" dirty="0">
              <a:solidFill>
                <a:srgbClr val="000000"/>
              </a:solidFill>
              <a:latin typeface="Consolas" panose="020B0609020204030204" pitchFamily="49" charset="0"/>
            </a:endParaRPr>
          </a:p>
          <a:p>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Grid.RowDefinitions</a:t>
            </a:r>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 &gt;</a:t>
            </a:r>
            <a:endParaRPr lang="es-DO" sz="500" dirty="0">
              <a:solidFill>
                <a:srgbClr val="000000"/>
              </a:solidFill>
              <a:latin typeface="Consolas" panose="020B0609020204030204" pitchFamily="49" charset="0"/>
            </a:endParaRPr>
          </a:p>
          <a:p>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RowDefinition</a:t>
            </a:r>
            <a:r>
              <a:rPr lang="es-DO" sz="500" dirty="0">
                <a:solidFill>
                  <a:srgbClr val="FF0000"/>
                </a:solidFill>
                <a:latin typeface="Consolas" panose="020B0609020204030204" pitchFamily="49" charset="0"/>
              </a:rPr>
              <a:t> Height</a:t>
            </a:r>
            <a:r>
              <a:rPr lang="es-DO" sz="500" dirty="0">
                <a:solidFill>
                  <a:srgbClr val="0000FF"/>
                </a:solidFill>
                <a:latin typeface="Consolas" panose="020B0609020204030204" pitchFamily="49" charset="0"/>
              </a:rPr>
              <a:t>="*" /&gt;</a:t>
            </a:r>
            <a:endParaRPr lang="es-DO" sz="500" dirty="0">
              <a:solidFill>
                <a:srgbClr val="000000"/>
              </a:solidFill>
              <a:latin typeface="Consolas" panose="020B0609020204030204" pitchFamily="49" charset="0"/>
            </a:endParaRPr>
          </a:p>
          <a:p>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RowDefinition</a:t>
            </a:r>
            <a:r>
              <a:rPr lang="es-DO" sz="500" dirty="0">
                <a:solidFill>
                  <a:srgbClr val="FF0000"/>
                </a:solidFill>
                <a:latin typeface="Consolas" panose="020B0609020204030204" pitchFamily="49" charset="0"/>
              </a:rPr>
              <a:t> Height</a:t>
            </a:r>
            <a:r>
              <a:rPr lang="es-DO" sz="500" dirty="0">
                <a:solidFill>
                  <a:srgbClr val="0000FF"/>
                </a:solidFill>
                <a:latin typeface="Consolas" panose="020B0609020204030204" pitchFamily="49" charset="0"/>
              </a:rPr>
              <a:t>="*" /&gt;</a:t>
            </a:r>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RowDefinition</a:t>
            </a:r>
            <a:r>
              <a:rPr lang="es-DO" sz="500" dirty="0">
                <a:solidFill>
                  <a:srgbClr val="FF0000"/>
                </a:solidFill>
                <a:latin typeface="Consolas" panose="020B0609020204030204" pitchFamily="49" charset="0"/>
              </a:rPr>
              <a:t> Height</a:t>
            </a:r>
            <a:r>
              <a:rPr lang="es-DO" sz="500" dirty="0">
                <a:solidFill>
                  <a:srgbClr val="0000FF"/>
                </a:solidFill>
                <a:latin typeface="Consolas" panose="020B0609020204030204" pitchFamily="49" charset="0"/>
              </a:rPr>
              <a:t>="*" /&gt;</a:t>
            </a:r>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Grid.RowDefinitions</a:t>
            </a:r>
            <a:r>
              <a:rPr lang="es-DO" sz="500" dirty="0">
                <a:solidFill>
                  <a:srgbClr val="0000FF"/>
                </a:solidFill>
                <a:latin typeface="Consolas" panose="020B0609020204030204" pitchFamily="49" charset="0"/>
              </a:rPr>
              <a:t>&gt;</a:t>
            </a:r>
            <a:endParaRPr lang="es-DO" sz="500" dirty="0">
              <a:solidFill>
                <a:srgbClr val="000000"/>
              </a:solidFill>
              <a:latin typeface="Consolas" panose="020B0609020204030204" pitchFamily="49" charset="0"/>
            </a:endParaRPr>
          </a:p>
          <a:p>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Grid.ColumnDefinitions</a:t>
            </a:r>
            <a:r>
              <a:rPr lang="es-DO" sz="500" dirty="0">
                <a:solidFill>
                  <a:srgbClr val="0000FF"/>
                </a:solidFill>
                <a:latin typeface="Consolas" panose="020B0609020204030204" pitchFamily="49" charset="0"/>
              </a:rPr>
              <a:t>&gt;</a:t>
            </a:r>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ColumnDefinition</a:t>
            </a:r>
            <a:r>
              <a:rPr lang="es-DO" sz="500" dirty="0">
                <a:solidFill>
                  <a:srgbClr val="FF0000"/>
                </a:solidFill>
                <a:latin typeface="Consolas" panose="020B0609020204030204" pitchFamily="49" charset="0"/>
              </a:rPr>
              <a:t> Width</a:t>
            </a:r>
            <a:r>
              <a:rPr lang="es-DO" sz="500" dirty="0">
                <a:solidFill>
                  <a:srgbClr val="0000FF"/>
                </a:solidFill>
                <a:latin typeface="Consolas" panose="020B0609020204030204" pitchFamily="49" charset="0"/>
              </a:rPr>
              <a:t>="195" /&gt;</a:t>
            </a:r>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ColumnDefinition</a:t>
            </a:r>
            <a:r>
              <a:rPr lang="es-DO" sz="500" dirty="0">
                <a:solidFill>
                  <a:srgbClr val="000000"/>
                </a:solidFill>
                <a:latin typeface="Consolas" panose="020B0609020204030204" pitchFamily="49" charset="0"/>
              </a:rPr>
              <a:t> </a:t>
            </a:r>
            <a:r>
              <a:rPr lang="es-DO" sz="500" dirty="0">
                <a:solidFill>
                  <a:srgbClr val="FF0000"/>
                </a:solidFill>
                <a:latin typeface="Consolas" panose="020B0609020204030204" pitchFamily="49" charset="0"/>
              </a:rPr>
              <a:t> Width</a:t>
            </a:r>
            <a:r>
              <a:rPr lang="es-DO" sz="500" dirty="0">
                <a:solidFill>
                  <a:srgbClr val="0000FF"/>
                </a:solidFill>
                <a:latin typeface="Consolas" panose="020B0609020204030204" pitchFamily="49" charset="0"/>
              </a:rPr>
              <a:t>="195" /&gt;</a:t>
            </a:r>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Grid.ColumnDefinitions</a:t>
            </a:r>
            <a:r>
              <a:rPr lang="es-DO" sz="500" dirty="0">
                <a:solidFill>
                  <a:srgbClr val="0000FF"/>
                </a:solidFill>
                <a:latin typeface="Consolas" panose="020B0609020204030204" pitchFamily="49" charset="0"/>
              </a:rPr>
              <a:t>&gt;</a:t>
            </a:r>
            <a:endParaRPr lang="es-DO" sz="500" dirty="0">
              <a:solidFill>
                <a:srgbClr val="000000"/>
              </a:solidFill>
              <a:latin typeface="Consolas" panose="020B0609020204030204" pitchFamily="49" charset="0"/>
            </a:endParaRPr>
          </a:p>
          <a:p>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ImageButton</a:t>
            </a:r>
            <a:r>
              <a:rPr lang="es-DO" sz="500" dirty="0">
                <a:solidFill>
                  <a:srgbClr val="FF0000"/>
                </a:solidFill>
                <a:latin typeface="Consolas" panose="020B0609020204030204" pitchFamily="49" charset="0"/>
              </a:rPr>
              <a:t> Source</a:t>
            </a:r>
            <a:r>
              <a:rPr lang="es-DO" sz="500" dirty="0">
                <a:solidFill>
                  <a:srgbClr val="0000FF"/>
                </a:solidFill>
                <a:latin typeface="Consolas" panose="020B0609020204030204" pitchFamily="49" charset="0"/>
              </a:rPr>
              <a:t>="HTML5.png"</a:t>
            </a:r>
            <a:r>
              <a:rPr lang="es-DO" sz="500" dirty="0">
                <a:solidFill>
                  <a:srgbClr val="FF0000"/>
                </a:solidFill>
                <a:latin typeface="Consolas" panose="020B0609020204030204" pitchFamily="49" charset="0"/>
              </a:rPr>
              <a:t> CornerRadius</a:t>
            </a:r>
            <a:r>
              <a:rPr lang="es-DO" sz="500" dirty="0">
                <a:solidFill>
                  <a:srgbClr val="0000FF"/>
                </a:solidFill>
                <a:latin typeface="Consolas" panose="020B0609020204030204" pitchFamily="49" charset="0"/>
              </a:rPr>
              <a:t>="50"</a:t>
            </a:r>
            <a:r>
              <a:rPr lang="es-DO" sz="500" dirty="0">
                <a:solidFill>
                  <a:srgbClr val="FF0000"/>
                </a:solidFill>
                <a:latin typeface="Consolas" panose="020B0609020204030204" pitchFamily="49" charset="0"/>
              </a:rPr>
              <a:t> BorderColor</a:t>
            </a:r>
            <a:r>
              <a:rPr lang="es-DO" sz="500" dirty="0">
                <a:solidFill>
                  <a:srgbClr val="0000FF"/>
                </a:solidFill>
                <a:latin typeface="Consolas" panose="020B0609020204030204" pitchFamily="49" charset="0"/>
              </a:rPr>
              <a:t>="White"</a:t>
            </a:r>
            <a:r>
              <a:rPr lang="es-DO" sz="500" dirty="0">
                <a:solidFill>
                  <a:srgbClr val="FF0000"/>
                </a:solidFill>
                <a:latin typeface="Consolas" panose="020B0609020204030204" pitchFamily="49" charset="0"/>
              </a:rPr>
              <a:t> BorderWidth</a:t>
            </a:r>
            <a:r>
              <a:rPr lang="es-DO" sz="500" dirty="0">
                <a:solidFill>
                  <a:srgbClr val="0000FF"/>
                </a:solidFill>
                <a:latin typeface="Consolas" panose="020B0609020204030204" pitchFamily="49" charset="0"/>
              </a:rPr>
              <a:t>="5"</a:t>
            </a:r>
            <a:r>
              <a:rPr lang="es-DO" sz="500" dirty="0">
                <a:solidFill>
                  <a:srgbClr val="000000"/>
                </a:solidFill>
                <a:latin typeface="Consolas" panose="020B0609020204030204" pitchFamily="49" charset="0"/>
              </a:rPr>
              <a:t>  </a:t>
            </a:r>
            <a:r>
              <a:rPr lang="es-DO" sz="500" dirty="0">
                <a:solidFill>
                  <a:srgbClr val="FF0000"/>
                </a:solidFill>
                <a:latin typeface="Consolas" panose="020B0609020204030204" pitchFamily="49" charset="0"/>
              </a:rPr>
              <a:t> Grid.Row</a:t>
            </a:r>
            <a:r>
              <a:rPr lang="es-DO" sz="500" dirty="0">
                <a:solidFill>
                  <a:srgbClr val="0000FF"/>
                </a:solidFill>
                <a:latin typeface="Consolas" panose="020B0609020204030204" pitchFamily="49" charset="0"/>
              </a:rPr>
              <a:t>="0"</a:t>
            </a:r>
            <a:r>
              <a:rPr lang="es-DO" sz="500" dirty="0">
                <a:solidFill>
                  <a:srgbClr val="FF0000"/>
                </a:solidFill>
                <a:latin typeface="Consolas" panose="020B0609020204030204" pitchFamily="49" charset="0"/>
              </a:rPr>
              <a:t> Grid.Column</a:t>
            </a:r>
            <a:r>
              <a:rPr lang="es-DO" sz="500" dirty="0">
                <a:solidFill>
                  <a:srgbClr val="0000FF"/>
                </a:solidFill>
                <a:latin typeface="Consolas" panose="020B0609020204030204" pitchFamily="49" charset="0"/>
              </a:rPr>
              <a:t>="0"</a:t>
            </a:r>
            <a:r>
              <a:rPr lang="es-DO" sz="500" dirty="0">
                <a:solidFill>
                  <a:srgbClr val="FF0000"/>
                </a:solidFill>
                <a:latin typeface="Consolas" panose="020B0609020204030204" pitchFamily="49" charset="0"/>
              </a:rPr>
              <a:t> BackgroundColor</a:t>
            </a:r>
            <a:r>
              <a:rPr lang="es-DO" sz="500" dirty="0">
                <a:solidFill>
                  <a:srgbClr val="0000FF"/>
                </a:solidFill>
                <a:latin typeface="Consolas" panose="020B0609020204030204" pitchFamily="49" charset="0"/>
              </a:rPr>
              <a:t>="#F79F1F"</a:t>
            </a:r>
            <a:endParaRPr lang="es-DO" sz="500" dirty="0">
              <a:solidFill>
                <a:srgbClr val="000000"/>
              </a:solidFill>
              <a:latin typeface="Consolas" panose="020B0609020204030204" pitchFamily="49" charset="0"/>
            </a:endParaRPr>
          </a:p>
          <a:p>
            <a:r>
              <a:rPr lang="en-US" sz="500" dirty="0">
                <a:solidFill>
                  <a:srgbClr val="000000"/>
                </a:solidFill>
                <a:latin typeface="Consolas" panose="020B0609020204030204" pitchFamily="49" charset="0"/>
              </a:rPr>
              <a:t>                              </a:t>
            </a:r>
            <a:r>
              <a:rPr lang="en-US" sz="500" dirty="0">
                <a:solidFill>
                  <a:srgbClr val="FF0000"/>
                </a:solidFill>
                <a:latin typeface="Consolas" panose="020B0609020204030204" pitchFamily="49" charset="0"/>
              </a:rPr>
              <a:t> x</a:t>
            </a:r>
            <a:r>
              <a:rPr lang="en-US" sz="500" dirty="0">
                <a:solidFill>
                  <a:srgbClr val="0000FF"/>
                </a:solidFill>
                <a:latin typeface="Consolas" panose="020B0609020204030204" pitchFamily="49" charset="0"/>
              </a:rPr>
              <a:t>:</a:t>
            </a:r>
            <a:r>
              <a:rPr lang="en-US" sz="500" dirty="0">
                <a:solidFill>
                  <a:srgbClr val="FF0000"/>
                </a:solidFill>
                <a:latin typeface="Consolas" panose="020B0609020204030204" pitchFamily="49" charset="0"/>
              </a:rPr>
              <a:t>Name</a:t>
            </a:r>
            <a:r>
              <a:rPr lang="en-US" sz="500" dirty="0">
                <a:solidFill>
                  <a:srgbClr val="0000FF"/>
                </a:solidFill>
                <a:latin typeface="Consolas" panose="020B0609020204030204" pitchFamily="49" charset="0"/>
              </a:rPr>
              <a:t>="ir_html"</a:t>
            </a:r>
            <a:r>
              <a:rPr lang="en-US" sz="500" dirty="0">
                <a:solidFill>
                  <a:srgbClr val="FF0000"/>
                </a:solidFill>
                <a:latin typeface="Consolas" panose="020B0609020204030204" pitchFamily="49" charset="0"/>
              </a:rPr>
              <a:t> Clicked</a:t>
            </a:r>
            <a:r>
              <a:rPr lang="en-US" sz="500" dirty="0">
                <a:solidFill>
                  <a:srgbClr val="0000FF"/>
                </a:solidFill>
                <a:latin typeface="Consolas" panose="020B0609020204030204" pitchFamily="49" charset="0"/>
              </a:rPr>
              <a:t>="ir_html_Clicked" /&gt;</a:t>
            </a:r>
            <a:endParaRPr lang="en-US" sz="500" dirty="0">
              <a:solidFill>
                <a:srgbClr val="000000"/>
              </a:solidFill>
              <a:latin typeface="Consolas" panose="020B0609020204030204" pitchFamily="49" charset="0"/>
            </a:endParaRPr>
          </a:p>
          <a:p>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ImageButton</a:t>
            </a:r>
            <a:r>
              <a:rPr lang="es-DO" sz="500" dirty="0">
                <a:solidFill>
                  <a:srgbClr val="FF0000"/>
                </a:solidFill>
                <a:latin typeface="Consolas" panose="020B0609020204030204" pitchFamily="49" charset="0"/>
              </a:rPr>
              <a:t> Source</a:t>
            </a:r>
            <a:r>
              <a:rPr lang="es-DO" sz="500" dirty="0">
                <a:solidFill>
                  <a:srgbClr val="0000FF"/>
                </a:solidFill>
                <a:latin typeface="Consolas" panose="020B0609020204030204" pitchFamily="49" charset="0"/>
              </a:rPr>
              <a:t>="CSS3.png"</a:t>
            </a:r>
            <a:r>
              <a:rPr lang="es-DO" sz="500" dirty="0">
                <a:solidFill>
                  <a:srgbClr val="FF0000"/>
                </a:solidFill>
                <a:latin typeface="Consolas" panose="020B0609020204030204" pitchFamily="49" charset="0"/>
              </a:rPr>
              <a:t> CornerRadius</a:t>
            </a:r>
            <a:r>
              <a:rPr lang="es-DO" sz="500" dirty="0">
                <a:solidFill>
                  <a:srgbClr val="0000FF"/>
                </a:solidFill>
                <a:latin typeface="Consolas" panose="020B0609020204030204" pitchFamily="49" charset="0"/>
              </a:rPr>
              <a:t>="50"</a:t>
            </a:r>
            <a:r>
              <a:rPr lang="es-DO" sz="500" dirty="0">
                <a:solidFill>
                  <a:srgbClr val="FF0000"/>
                </a:solidFill>
                <a:latin typeface="Consolas" panose="020B0609020204030204" pitchFamily="49" charset="0"/>
              </a:rPr>
              <a:t> BorderColor</a:t>
            </a:r>
            <a:r>
              <a:rPr lang="es-DO" sz="500" dirty="0">
                <a:solidFill>
                  <a:srgbClr val="0000FF"/>
                </a:solidFill>
                <a:latin typeface="Consolas" panose="020B0609020204030204" pitchFamily="49" charset="0"/>
              </a:rPr>
              <a:t>="White"</a:t>
            </a:r>
            <a:r>
              <a:rPr lang="es-DO" sz="500" dirty="0">
                <a:solidFill>
                  <a:srgbClr val="FF0000"/>
                </a:solidFill>
                <a:latin typeface="Consolas" panose="020B0609020204030204" pitchFamily="49" charset="0"/>
              </a:rPr>
              <a:t> BorderWidth</a:t>
            </a:r>
            <a:r>
              <a:rPr lang="es-DO" sz="500" dirty="0">
                <a:solidFill>
                  <a:srgbClr val="0000FF"/>
                </a:solidFill>
                <a:latin typeface="Consolas" panose="020B0609020204030204" pitchFamily="49" charset="0"/>
              </a:rPr>
              <a:t>="5"</a:t>
            </a:r>
            <a:r>
              <a:rPr lang="es-DO" sz="500" dirty="0">
                <a:solidFill>
                  <a:srgbClr val="FF0000"/>
                </a:solidFill>
                <a:latin typeface="Consolas" panose="020B0609020204030204" pitchFamily="49" charset="0"/>
              </a:rPr>
              <a:t> Grid.Row</a:t>
            </a:r>
            <a:r>
              <a:rPr lang="es-DO" sz="500" dirty="0">
                <a:solidFill>
                  <a:srgbClr val="0000FF"/>
                </a:solidFill>
                <a:latin typeface="Consolas" panose="020B0609020204030204" pitchFamily="49" charset="0"/>
              </a:rPr>
              <a:t>="0"</a:t>
            </a:r>
            <a:r>
              <a:rPr lang="es-DO" sz="500" dirty="0">
                <a:solidFill>
                  <a:srgbClr val="FF0000"/>
                </a:solidFill>
                <a:latin typeface="Consolas" panose="020B0609020204030204" pitchFamily="49" charset="0"/>
              </a:rPr>
              <a:t> Grid.Column</a:t>
            </a:r>
            <a:r>
              <a:rPr lang="es-DO" sz="500" dirty="0">
                <a:solidFill>
                  <a:srgbClr val="0000FF"/>
                </a:solidFill>
                <a:latin typeface="Consolas" panose="020B0609020204030204" pitchFamily="49" charset="0"/>
              </a:rPr>
              <a:t>="1"</a:t>
            </a:r>
            <a:r>
              <a:rPr lang="es-DO" sz="500" dirty="0">
                <a:solidFill>
                  <a:srgbClr val="000000"/>
                </a:solidFill>
                <a:latin typeface="Consolas" panose="020B0609020204030204" pitchFamily="49" charset="0"/>
              </a:rPr>
              <a:t> </a:t>
            </a:r>
            <a:r>
              <a:rPr lang="es-DO" sz="500" dirty="0">
                <a:solidFill>
                  <a:srgbClr val="FF0000"/>
                </a:solidFill>
                <a:latin typeface="Consolas" panose="020B0609020204030204" pitchFamily="49" charset="0"/>
              </a:rPr>
              <a:t> BackgroundColor</a:t>
            </a:r>
            <a:r>
              <a:rPr lang="es-DO" sz="500" dirty="0">
                <a:solidFill>
                  <a:srgbClr val="0000FF"/>
                </a:solidFill>
                <a:latin typeface="Consolas" panose="020B0609020204030204" pitchFamily="49" charset="0"/>
              </a:rPr>
              <a:t>="#0abde3"</a:t>
            </a:r>
            <a:endParaRPr lang="es-DO" sz="500" dirty="0">
              <a:solidFill>
                <a:srgbClr val="000000"/>
              </a:solidFill>
              <a:latin typeface="Consolas" panose="020B0609020204030204" pitchFamily="49" charset="0"/>
            </a:endParaRPr>
          </a:p>
          <a:p>
            <a:r>
              <a:rPr lang="en-US" sz="500" dirty="0">
                <a:solidFill>
                  <a:srgbClr val="000000"/>
                </a:solidFill>
                <a:latin typeface="Consolas" panose="020B0609020204030204" pitchFamily="49" charset="0"/>
              </a:rPr>
              <a:t>                               </a:t>
            </a:r>
            <a:r>
              <a:rPr lang="en-US" sz="500" dirty="0">
                <a:solidFill>
                  <a:srgbClr val="FF0000"/>
                </a:solidFill>
                <a:latin typeface="Consolas" panose="020B0609020204030204" pitchFamily="49" charset="0"/>
              </a:rPr>
              <a:t> x</a:t>
            </a:r>
            <a:r>
              <a:rPr lang="en-US" sz="500" dirty="0">
                <a:solidFill>
                  <a:srgbClr val="0000FF"/>
                </a:solidFill>
                <a:latin typeface="Consolas" panose="020B0609020204030204" pitchFamily="49" charset="0"/>
              </a:rPr>
              <a:t>:</a:t>
            </a:r>
            <a:r>
              <a:rPr lang="en-US" sz="500" dirty="0">
                <a:solidFill>
                  <a:srgbClr val="FF0000"/>
                </a:solidFill>
                <a:latin typeface="Consolas" panose="020B0609020204030204" pitchFamily="49" charset="0"/>
              </a:rPr>
              <a:t>Name</a:t>
            </a:r>
            <a:r>
              <a:rPr lang="en-US" sz="500" dirty="0">
                <a:solidFill>
                  <a:srgbClr val="0000FF"/>
                </a:solidFill>
                <a:latin typeface="Consolas" panose="020B0609020204030204" pitchFamily="49" charset="0"/>
              </a:rPr>
              <a:t>="Ir_css"</a:t>
            </a:r>
            <a:r>
              <a:rPr lang="en-US" sz="500" dirty="0">
                <a:solidFill>
                  <a:srgbClr val="FF0000"/>
                </a:solidFill>
                <a:latin typeface="Consolas" panose="020B0609020204030204" pitchFamily="49" charset="0"/>
              </a:rPr>
              <a:t> Clicked</a:t>
            </a:r>
            <a:r>
              <a:rPr lang="en-US" sz="500" dirty="0">
                <a:solidFill>
                  <a:srgbClr val="0000FF"/>
                </a:solidFill>
                <a:latin typeface="Consolas" panose="020B0609020204030204" pitchFamily="49" charset="0"/>
              </a:rPr>
              <a:t>="Ir_css_Clicked"/&gt;</a:t>
            </a:r>
            <a:endParaRPr lang="en-US" sz="500" dirty="0">
              <a:solidFill>
                <a:srgbClr val="000000"/>
              </a:solidFill>
              <a:latin typeface="Consolas" panose="020B0609020204030204" pitchFamily="49" charset="0"/>
            </a:endParaRPr>
          </a:p>
          <a:p>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ImageButton</a:t>
            </a:r>
            <a:r>
              <a:rPr lang="es-DO" sz="500" dirty="0">
                <a:solidFill>
                  <a:srgbClr val="FF0000"/>
                </a:solidFill>
                <a:latin typeface="Consolas" panose="020B0609020204030204" pitchFamily="49" charset="0"/>
              </a:rPr>
              <a:t> Source</a:t>
            </a:r>
            <a:r>
              <a:rPr lang="es-DO" sz="500" dirty="0">
                <a:solidFill>
                  <a:srgbClr val="0000FF"/>
                </a:solidFill>
                <a:latin typeface="Consolas" panose="020B0609020204030204" pitchFamily="49" charset="0"/>
              </a:rPr>
              <a:t>="JS1.png"</a:t>
            </a:r>
            <a:r>
              <a:rPr lang="es-DO" sz="500" dirty="0">
                <a:solidFill>
                  <a:srgbClr val="FF0000"/>
                </a:solidFill>
                <a:latin typeface="Consolas" panose="020B0609020204030204" pitchFamily="49" charset="0"/>
              </a:rPr>
              <a:t> CornerRadius</a:t>
            </a:r>
            <a:r>
              <a:rPr lang="es-DO" sz="500" dirty="0">
                <a:solidFill>
                  <a:srgbClr val="0000FF"/>
                </a:solidFill>
                <a:latin typeface="Consolas" panose="020B0609020204030204" pitchFamily="49" charset="0"/>
              </a:rPr>
              <a:t>="50"</a:t>
            </a:r>
            <a:r>
              <a:rPr lang="es-DO" sz="500" dirty="0">
                <a:solidFill>
                  <a:srgbClr val="FF0000"/>
                </a:solidFill>
                <a:latin typeface="Consolas" panose="020B0609020204030204" pitchFamily="49" charset="0"/>
              </a:rPr>
              <a:t> BorderColor</a:t>
            </a:r>
            <a:r>
              <a:rPr lang="es-DO" sz="500" dirty="0">
                <a:solidFill>
                  <a:srgbClr val="0000FF"/>
                </a:solidFill>
                <a:latin typeface="Consolas" panose="020B0609020204030204" pitchFamily="49" charset="0"/>
              </a:rPr>
              <a:t>="White"</a:t>
            </a:r>
            <a:r>
              <a:rPr lang="es-DO" sz="500" dirty="0">
                <a:solidFill>
                  <a:srgbClr val="FF0000"/>
                </a:solidFill>
                <a:latin typeface="Consolas" panose="020B0609020204030204" pitchFamily="49" charset="0"/>
              </a:rPr>
              <a:t> BorderWidth</a:t>
            </a:r>
            <a:r>
              <a:rPr lang="es-DO" sz="500" dirty="0">
                <a:solidFill>
                  <a:srgbClr val="0000FF"/>
                </a:solidFill>
                <a:latin typeface="Consolas" panose="020B0609020204030204" pitchFamily="49" charset="0"/>
              </a:rPr>
              <a:t>="5"</a:t>
            </a:r>
            <a:r>
              <a:rPr lang="es-DO" sz="500" dirty="0">
                <a:solidFill>
                  <a:srgbClr val="FF0000"/>
                </a:solidFill>
                <a:latin typeface="Consolas" panose="020B0609020204030204" pitchFamily="49" charset="0"/>
              </a:rPr>
              <a:t> Grid.Row</a:t>
            </a:r>
            <a:r>
              <a:rPr lang="es-DO" sz="500" dirty="0">
                <a:solidFill>
                  <a:srgbClr val="0000FF"/>
                </a:solidFill>
                <a:latin typeface="Consolas" panose="020B0609020204030204" pitchFamily="49" charset="0"/>
              </a:rPr>
              <a:t>="1"</a:t>
            </a:r>
            <a:r>
              <a:rPr lang="es-DO" sz="500" dirty="0">
                <a:solidFill>
                  <a:srgbClr val="FF0000"/>
                </a:solidFill>
                <a:latin typeface="Consolas" panose="020B0609020204030204" pitchFamily="49" charset="0"/>
              </a:rPr>
              <a:t> Grid.Column</a:t>
            </a:r>
            <a:r>
              <a:rPr lang="es-DO" sz="500" dirty="0">
                <a:solidFill>
                  <a:srgbClr val="0000FF"/>
                </a:solidFill>
                <a:latin typeface="Consolas" panose="020B0609020204030204" pitchFamily="49" charset="0"/>
              </a:rPr>
              <a:t>="0"</a:t>
            </a:r>
            <a:r>
              <a:rPr lang="es-DO" sz="500" dirty="0">
                <a:solidFill>
                  <a:srgbClr val="000000"/>
                </a:solidFill>
                <a:latin typeface="Consolas" panose="020B0609020204030204" pitchFamily="49" charset="0"/>
              </a:rPr>
              <a:t> </a:t>
            </a:r>
            <a:r>
              <a:rPr lang="es-DO" sz="500" dirty="0">
                <a:solidFill>
                  <a:srgbClr val="FF0000"/>
                </a:solidFill>
                <a:latin typeface="Consolas" panose="020B0609020204030204" pitchFamily="49" charset="0"/>
              </a:rPr>
              <a:t> BackgroundColor</a:t>
            </a:r>
            <a:r>
              <a:rPr lang="es-DO" sz="500" dirty="0">
                <a:solidFill>
                  <a:srgbClr val="0000FF"/>
                </a:solidFill>
                <a:latin typeface="Consolas" panose="020B0609020204030204" pitchFamily="49" charset="0"/>
              </a:rPr>
              <a:t>="#ffdd59" /&gt;</a:t>
            </a:r>
            <a:endParaRPr lang="es-DO" sz="500" dirty="0">
              <a:solidFill>
                <a:srgbClr val="000000"/>
              </a:solidFill>
              <a:latin typeface="Consolas" panose="020B0609020204030204" pitchFamily="49" charset="0"/>
            </a:endParaRPr>
          </a:p>
          <a:p>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ImageButton</a:t>
            </a:r>
            <a:r>
              <a:rPr lang="es-DO" sz="500" dirty="0">
                <a:solidFill>
                  <a:srgbClr val="FF0000"/>
                </a:solidFill>
                <a:latin typeface="Consolas" panose="020B0609020204030204" pitchFamily="49" charset="0"/>
              </a:rPr>
              <a:t> Source</a:t>
            </a:r>
            <a:r>
              <a:rPr lang="es-DO" sz="500" dirty="0">
                <a:solidFill>
                  <a:srgbClr val="0000FF"/>
                </a:solidFill>
                <a:latin typeface="Consolas" panose="020B0609020204030204" pitchFamily="49" charset="0"/>
              </a:rPr>
              <a:t>="PHP.png"</a:t>
            </a:r>
            <a:r>
              <a:rPr lang="es-DO" sz="500" dirty="0">
                <a:solidFill>
                  <a:srgbClr val="FF0000"/>
                </a:solidFill>
                <a:latin typeface="Consolas" panose="020B0609020204030204" pitchFamily="49" charset="0"/>
              </a:rPr>
              <a:t> CornerRadius</a:t>
            </a:r>
            <a:r>
              <a:rPr lang="es-DO" sz="500" dirty="0">
                <a:solidFill>
                  <a:srgbClr val="0000FF"/>
                </a:solidFill>
                <a:latin typeface="Consolas" panose="020B0609020204030204" pitchFamily="49" charset="0"/>
              </a:rPr>
              <a:t>="50"</a:t>
            </a:r>
            <a:r>
              <a:rPr lang="es-DO" sz="500" dirty="0">
                <a:solidFill>
                  <a:srgbClr val="FF0000"/>
                </a:solidFill>
                <a:latin typeface="Consolas" panose="020B0609020204030204" pitchFamily="49" charset="0"/>
              </a:rPr>
              <a:t> BorderColor</a:t>
            </a:r>
            <a:r>
              <a:rPr lang="es-DO" sz="500" dirty="0">
                <a:solidFill>
                  <a:srgbClr val="0000FF"/>
                </a:solidFill>
                <a:latin typeface="Consolas" panose="020B0609020204030204" pitchFamily="49" charset="0"/>
              </a:rPr>
              <a:t>="White"</a:t>
            </a:r>
            <a:r>
              <a:rPr lang="es-DO" sz="500" dirty="0">
                <a:solidFill>
                  <a:srgbClr val="FF0000"/>
                </a:solidFill>
                <a:latin typeface="Consolas" panose="020B0609020204030204" pitchFamily="49" charset="0"/>
              </a:rPr>
              <a:t> BorderWidth</a:t>
            </a:r>
            <a:r>
              <a:rPr lang="es-DO" sz="500" dirty="0">
                <a:solidFill>
                  <a:srgbClr val="0000FF"/>
                </a:solidFill>
                <a:latin typeface="Consolas" panose="020B0609020204030204" pitchFamily="49" charset="0"/>
              </a:rPr>
              <a:t>="5"</a:t>
            </a:r>
            <a:r>
              <a:rPr lang="es-DO" sz="500" dirty="0">
                <a:solidFill>
                  <a:srgbClr val="FF0000"/>
                </a:solidFill>
                <a:latin typeface="Consolas" panose="020B0609020204030204" pitchFamily="49" charset="0"/>
              </a:rPr>
              <a:t> Grid.Row</a:t>
            </a:r>
            <a:r>
              <a:rPr lang="es-DO" sz="500" dirty="0">
                <a:solidFill>
                  <a:srgbClr val="0000FF"/>
                </a:solidFill>
                <a:latin typeface="Consolas" panose="020B0609020204030204" pitchFamily="49" charset="0"/>
              </a:rPr>
              <a:t>="1"</a:t>
            </a:r>
            <a:r>
              <a:rPr lang="es-DO" sz="500" dirty="0">
                <a:solidFill>
                  <a:srgbClr val="FF0000"/>
                </a:solidFill>
                <a:latin typeface="Consolas" panose="020B0609020204030204" pitchFamily="49" charset="0"/>
              </a:rPr>
              <a:t> Grid.Column</a:t>
            </a:r>
            <a:r>
              <a:rPr lang="es-DO" sz="500" dirty="0">
                <a:solidFill>
                  <a:srgbClr val="0000FF"/>
                </a:solidFill>
                <a:latin typeface="Consolas" panose="020B0609020204030204" pitchFamily="49" charset="0"/>
              </a:rPr>
              <a:t>="1"</a:t>
            </a:r>
            <a:r>
              <a:rPr lang="es-DO" sz="500" dirty="0">
                <a:solidFill>
                  <a:srgbClr val="FF0000"/>
                </a:solidFill>
                <a:latin typeface="Consolas" panose="020B0609020204030204" pitchFamily="49" charset="0"/>
              </a:rPr>
              <a:t> BackgroundColor</a:t>
            </a:r>
            <a:r>
              <a:rPr lang="es-DO" sz="500" dirty="0">
                <a:solidFill>
                  <a:srgbClr val="0000FF"/>
                </a:solidFill>
                <a:latin typeface="Consolas" panose="020B0609020204030204" pitchFamily="49" charset="0"/>
              </a:rPr>
              <a:t>="#706fd3" /&gt;</a:t>
            </a:r>
            <a:endParaRPr lang="es-DO" sz="500" dirty="0">
              <a:solidFill>
                <a:srgbClr val="000000"/>
              </a:solidFill>
              <a:latin typeface="Consolas" panose="020B0609020204030204" pitchFamily="49" charset="0"/>
            </a:endParaRPr>
          </a:p>
          <a:p>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ImageButton</a:t>
            </a:r>
            <a:r>
              <a:rPr lang="es-DO" sz="500" dirty="0">
                <a:solidFill>
                  <a:srgbClr val="FF0000"/>
                </a:solidFill>
                <a:latin typeface="Consolas" panose="020B0609020204030204" pitchFamily="49" charset="0"/>
              </a:rPr>
              <a:t> Source</a:t>
            </a:r>
            <a:r>
              <a:rPr lang="es-DO" sz="500" dirty="0">
                <a:solidFill>
                  <a:srgbClr val="0000FF"/>
                </a:solidFill>
                <a:latin typeface="Consolas" panose="020B0609020204030204" pitchFamily="49" charset="0"/>
              </a:rPr>
              <a:t>="cshard.png"</a:t>
            </a:r>
            <a:r>
              <a:rPr lang="es-DO" sz="500" dirty="0">
                <a:solidFill>
                  <a:srgbClr val="FF0000"/>
                </a:solidFill>
                <a:latin typeface="Consolas" panose="020B0609020204030204" pitchFamily="49" charset="0"/>
              </a:rPr>
              <a:t> CornerRadius</a:t>
            </a:r>
            <a:r>
              <a:rPr lang="es-DO" sz="500" dirty="0">
                <a:solidFill>
                  <a:srgbClr val="0000FF"/>
                </a:solidFill>
                <a:latin typeface="Consolas" panose="020B0609020204030204" pitchFamily="49" charset="0"/>
              </a:rPr>
              <a:t>="50"</a:t>
            </a:r>
            <a:r>
              <a:rPr lang="es-DO" sz="500" dirty="0">
                <a:solidFill>
                  <a:srgbClr val="FF0000"/>
                </a:solidFill>
                <a:latin typeface="Consolas" panose="020B0609020204030204" pitchFamily="49" charset="0"/>
              </a:rPr>
              <a:t> BorderColor</a:t>
            </a:r>
            <a:r>
              <a:rPr lang="es-DO" sz="500" dirty="0">
                <a:solidFill>
                  <a:srgbClr val="0000FF"/>
                </a:solidFill>
                <a:latin typeface="Consolas" panose="020B0609020204030204" pitchFamily="49" charset="0"/>
              </a:rPr>
              <a:t>="White"</a:t>
            </a:r>
            <a:r>
              <a:rPr lang="es-DO" sz="500" dirty="0">
                <a:solidFill>
                  <a:srgbClr val="FF0000"/>
                </a:solidFill>
                <a:latin typeface="Consolas" panose="020B0609020204030204" pitchFamily="49" charset="0"/>
              </a:rPr>
              <a:t> BorderWidth</a:t>
            </a:r>
            <a:r>
              <a:rPr lang="es-DO" sz="500" dirty="0">
                <a:solidFill>
                  <a:srgbClr val="0000FF"/>
                </a:solidFill>
                <a:latin typeface="Consolas" panose="020B0609020204030204" pitchFamily="49" charset="0"/>
              </a:rPr>
              <a:t>="5"</a:t>
            </a:r>
            <a:r>
              <a:rPr lang="es-DO" sz="500" dirty="0">
                <a:solidFill>
                  <a:srgbClr val="FF0000"/>
                </a:solidFill>
                <a:latin typeface="Consolas" panose="020B0609020204030204" pitchFamily="49" charset="0"/>
              </a:rPr>
              <a:t> Grid.Row</a:t>
            </a:r>
            <a:r>
              <a:rPr lang="es-DO" sz="500" dirty="0">
                <a:solidFill>
                  <a:srgbClr val="0000FF"/>
                </a:solidFill>
                <a:latin typeface="Consolas" panose="020B0609020204030204" pitchFamily="49" charset="0"/>
              </a:rPr>
              <a:t>="2"</a:t>
            </a:r>
            <a:r>
              <a:rPr lang="es-DO" sz="500" dirty="0">
                <a:solidFill>
                  <a:srgbClr val="FF0000"/>
                </a:solidFill>
                <a:latin typeface="Consolas" panose="020B0609020204030204" pitchFamily="49" charset="0"/>
              </a:rPr>
              <a:t> Grid.Column</a:t>
            </a:r>
            <a:r>
              <a:rPr lang="es-DO" sz="500" dirty="0">
                <a:solidFill>
                  <a:srgbClr val="0000FF"/>
                </a:solidFill>
                <a:latin typeface="Consolas" panose="020B0609020204030204" pitchFamily="49" charset="0"/>
              </a:rPr>
              <a:t>="0"</a:t>
            </a:r>
            <a:r>
              <a:rPr lang="es-DO" sz="500" dirty="0">
                <a:solidFill>
                  <a:srgbClr val="FF0000"/>
                </a:solidFill>
                <a:latin typeface="Consolas" panose="020B0609020204030204" pitchFamily="49" charset="0"/>
              </a:rPr>
              <a:t> BackgroundColor</a:t>
            </a:r>
            <a:r>
              <a:rPr lang="es-DO" sz="500" dirty="0">
                <a:solidFill>
                  <a:srgbClr val="0000FF"/>
                </a:solidFill>
                <a:latin typeface="Consolas" panose="020B0609020204030204" pitchFamily="49" charset="0"/>
              </a:rPr>
              <a:t>="#f7f1e3" /&gt;</a:t>
            </a:r>
            <a:endParaRPr lang="es-DO" sz="500" dirty="0">
              <a:solidFill>
                <a:srgbClr val="000000"/>
              </a:solidFill>
              <a:latin typeface="Consolas" panose="020B0609020204030204" pitchFamily="49" charset="0"/>
            </a:endParaRPr>
          </a:p>
          <a:p>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ImageButton</a:t>
            </a:r>
            <a:r>
              <a:rPr lang="es-DO" sz="500" dirty="0">
                <a:solidFill>
                  <a:srgbClr val="FF0000"/>
                </a:solidFill>
                <a:latin typeface="Consolas" panose="020B0609020204030204" pitchFamily="49" charset="0"/>
              </a:rPr>
              <a:t> Source</a:t>
            </a:r>
            <a:r>
              <a:rPr lang="es-DO" sz="500" dirty="0">
                <a:solidFill>
                  <a:srgbClr val="0000FF"/>
                </a:solidFill>
                <a:latin typeface="Consolas" panose="020B0609020204030204" pitchFamily="49" charset="0"/>
              </a:rPr>
              <a:t>="SQL.png"</a:t>
            </a:r>
            <a:r>
              <a:rPr lang="es-DO" sz="500" dirty="0">
                <a:solidFill>
                  <a:srgbClr val="FF0000"/>
                </a:solidFill>
                <a:latin typeface="Consolas" panose="020B0609020204030204" pitchFamily="49" charset="0"/>
              </a:rPr>
              <a:t> CornerRadius</a:t>
            </a:r>
            <a:r>
              <a:rPr lang="es-DO" sz="500" dirty="0">
                <a:solidFill>
                  <a:srgbClr val="0000FF"/>
                </a:solidFill>
                <a:latin typeface="Consolas" panose="020B0609020204030204" pitchFamily="49" charset="0"/>
              </a:rPr>
              <a:t>="50"</a:t>
            </a:r>
            <a:r>
              <a:rPr lang="es-DO" sz="500" dirty="0">
                <a:solidFill>
                  <a:srgbClr val="FF0000"/>
                </a:solidFill>
                <a:latin typeface="Consolas" panose="020B0609020204030204" pitchFamily="49" charset="0"/>
              </a:rPr>
              <a:t> BorderColor</a:t>
            </a:r>
            <a:r>
              <a:rPr lang="es-DO" sz="500" dirty="0">
                <a:solidFill>
                  <a:srgbClr val="0000FF"/>
                </a:solidFill>
                <a:latin typeface="Consolas" panose="020B0609020204030204" pitchFamily="49" charset="0"/>
              </a:rPr>
              <a:t>="White"</a:t>
            </a:r>
            <a:r>
              <a:rPr lang="es-DO" sz="500" dirty="0">
                <a:solidFill>
                  <a:srgbClr val="FF0000"/>
                </a:solidFill>
                <a:latin typeface="Consolas" panose="020B0609020204030204" pitchFamily="49" charset="0"/>
              </a:rPr>
              <a:t> BorderWidth</a:t>
            </a:r>
            <a:r>
              <a:rPr lang="es-DO" sz="500" dirty="0">
                <a:solidFill>
                  <a:srgbClr val="0000FF"/>
                </a:solidFill>
                <a:latin typeface="Consolas" panose="020B0609020204030204" pitchFamily="49" charset="0"/>
              </a:rPr>
              <a:t>="5"</a:t>
            </a:r>
            <a:r>
              <a:rPr lang="es-DO" sz="500" dirty="0">
                <a:solidFill>
                  <a:srgbClr val="000000"/>
                </a:solidFill>
                <a:latin typeface="Consolas" panose="020B0609020204030204" pitchFamily="49" charset="0"/>
              </a:rPr>
              <a:t> </a:t>
            </a:r>
            <a:r>
              <a:rPr lang="es-DO" sz="500" dirty="0">
                <a:solidFill>
                  <a:srgbClr val="FF0000"/>
                </a:solidFill>
                <a:latin typeface="Consolas" panose="020B0609020204030204" pitchFamily="49" charset="0"/>
              </a:rPr>
              <a:t> Grid.Row</a:t>
            </a:r>
            <a:r>
              <a:rPr lang="es-DO" sz="500" dirty="0">
                <a:solidFill>
                  <a:srgbClr val="0000FF"/>
                </a:solidFill>
                <a:latin typeface="Consolas" panose="020B0609020204030204" pitchFamily="49" charset="0"/>
              </a:rPr>
              <a:t>="2"</a:t>
            </a:r>
            <a:r>
              <a:rPr lang="es-DO" sz="500" dirty="0">
                <a:solidFill>
                  <a:srgbClr val="FF0000"/>
                </a:solidFill>
                <a:latin typeface="Consolas" panose="020B0609020204030204" pitchFamily="49" charset="0"/>
              </a:rPr>
              <a:t> Grid.Column</a:t>
            </a:r>
            <a:r>
              <a:rPr lang="es-DO" sz="500" dirty="0">
                <a:solidFill>
                  <a:srgbClr val="0000FF"/>
                </a:solidFill>
                <a:latin typeface="Consolas" panose="020B0609020204030204" pitchFamily="49" charset="0"/>
              </a:rPr>
              <a:t>="1"</a:t>
            </a:r>
            <a:r>
              <a:rPr lang="es-DO" sz="500" dirty="0">
                <a:solidFill>
                  <a:srgbClr val="FF0000"/>
                </a:solidFill>
                <a:latin typeface="Consolas" panose="020B0609020204030204" pitchFamily="49" charset="0"/>
              </a:rPr>
              <a:t> BackgroundColor</a:t>
            </a:r>
            <a:r>
              <a:rPr lang="es-DO" sz="500" dirty="0">
                <a:solidFill>
                  <a:srgbClr val="0000FF"/>
                </a:solidFill>
                <a:latin typeface="Consolas" panose="020B0609020204030204" pitchFamily="49" charset="0"/>
              </a:rPr>
              <a:t>="#f7f1e3" /&gt;</a:t>
            </a:r>
            <a:endParaRPr lang="es-DO" sz="500" dirty="0">
              <a:solidFill>
                <a:srgbClr val="000000"/>
              </a:solidFill>
              <a:latin typeface="Consolas" panose="020B0609020204030204" pitchFamily="49" charset="0"/>
            </a:endParaRPr>
          </a:p>
          <a:p>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ImageButton</a:t>
            </a:r>
            <a:r>
              <a:rPr lang="es-DO" sz="500" dirty="0">
                <a:solidFill>
                  <a:srgbClr val="FF0000"/>
                </a:solidFill>
                <a:latin typeface="Consolas" panose="020B0609020204030204" pitchFamily="49" charset="0"/>
              </a:rPr>
              <a:t> Source</a:t>
            </a:r>
            <a:r>
              <a:rPr lang="es-DO" sz="500" dirty="0">
                <a:solidFill>
                  <a:srgbClr val="0000FF"/>
                </a:solidFill>
                <a:latin typeface="Consolas" panose="020B0609020204030204" pitchFamily="49" charset="0"/>
              </a:rPr>
              <a:t>="BOOTSTRAP.png"</a:t>
            </a:r>
            <a:r>
              <a:rPr lang="es-DO" sz="500" dirty="0">
                <a:solidFill>
                  <a:srgbClr val="FF0000"/>
                </a:solidFill>
                <a:latin typeface="Consolas" panose="020B0609020204030204" pitchFamily="49" charset="0"/>
              </a:rPr>
              <a:t> CornerRadius</a:t>
            </a:r>
            <a:r>
              <a:rPr lang="es-DO" sz="500" dirty="0">
                <a:solidFill>
                  <a:srgbClr val="0000FF"/>
                </a:solidFill>
                <a:latin typeface="Consolas" panose="020B0609020204030204" pitchFamily="49" charset="0"/>
              </a:rPr>
              <a:t>="50"</a:t>
            </a:r>
            <a:r>
              <a:rPr lang="es-DO" sz="500" dirty="0">
                <a:solidFill>
                  <a:srgbClr val="FF0000"/>
                </a:solidFill>
                <a:latin typeface="Consolas" panose="020B0609020204030204" pitchFamily="49" charset="0"/>
              </a:rPr>
              <a:t> BorderColor</a:t>
            </a:r>
            <a:r>
              <a:rPr lang="es-DO" sz="500" dirty="0">
                <a:solidFill>
                  <a:srgbClr val="0000FF"/>
                </a:solidFill>
                <a:latin typeface="Consolas" panose="020B0609020204030204" pitchFamily="49" charset="0"/>
              </a:rPr>
              <a:t>="White"</a:t>
            </a:r>
            <a:r>
              <a:rPr lang="es-DO" sz="500" dirty="0">
                <a:solidFill>
                  <a:srgbClr val="FF0000"/>
                </a:solidFill>
                <a:latin typeface="Consolas" panose="020B0609020204030204" pitchFamily="49" charset="0"/>
              </a:rPr>
              <a:t> BorderWidth</a:t>
            </a:r>
            <a:r>
              <a:rPr lang="es-DO" sz="500" dirty="0">
                <a:solidFill>
                  <a:srgbClr val="0000FF"/>
                </a:solidFill>
                <a:latin typeface="Consolas" panose="020B0609020204030204" pitchFamily="49" charset="0"/>
              </a:rPr>
              <a:t>="5"</a:t>
            </a:r>
            <a:r>
              <a:rPr lang="es-DO" sz="500" dirty="0">
                <a:solidFill>
                  <a:srgbClr val="FF0000"/>
                </a:solidFill>
                <a:latin typeface="Consolas" panose="020B0609020204030204" pitchFamily="49" charset="0"/>
              </a:rPr>
              <a:t> Grid.Row</a:t>
            </a:r>
            <a:r>
              <a:rPr lang="es-DO" sz="500" dirty="0">
                <a:solidFill>
                  <a:srgbClr val="0000FF"/>
                </a:solidFill>
                <a:latin typeface="Consolas" panose="020B0609020204030204" pitchFamily="49" charset="0"/>
              </a:rPr>
              <a:t>="3"</a:t>
            </a:r>
            <a:r>
              <a:rPr lang="es-DO" sz="500" dirty="0">
                <a:solidFill>
                  <a:srgbClr val="FF0000"/>
                </a:solidFill>
                <a:latin typeface="Consolas" panose="020B0609020204030204" pitchFamily="49" charset="0"/>
              </a:rPr>
              <a:t> Grid.Column</a:t>
            </a:r>
            <a:r>
              <a:rPr lang="es-DO" sz="500" dirty="0">
                <a:solidFill>
                  <a:srgbClr val="0000FF"/>
                </a:solidFill>
                <a:latin typeface="Consolas" panose="020B0609020204030204" pitchFamily="49" charset="0"/>
              </a:rPr>
              <a:t>="0"</a:t>
            </a:r>
            <a:r>
              <a:rPr lang="es-DO" sz="500" dirty="0">
                <a:solidFill>
                  <a:srgbClr val="FF0000"/>
                </a:solidFill>
                <a:latin typeface="Consolas" panose="020B0609020204030204" pitchFamily="49" charset="0"/>
              </a:rPr>
              <a:t> BackgroundColor</a:t>
            </a:r>
            <a:r>
              <a:rPr lang="es-DO" sz="500" dirty="0">
                <a:solidFill>
                  <a:srgbClr val="0000FF"/>
                </a:solidFill>
                <a:latin typeface="Consolas" panose="020B0609020204030204" pitchFamily="49" charset="0"/>
              </a:rPr>
              <a:t>="#f7f1e3" /&gt;</a:t>
            </a:r>
            <a:endParaRPr lang="es-DO" sz="500" dirty="0">
              <a:solidFill>
                <a:srgbClr val="000000"/>
              </a:solidFill>
              <a:latin typeface="Consolas" panose="020B0609020204030204" pitchFamily="49" charset="0"/>
            </a:endParaRPr>
          </a:p>
          <a:p>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ImageButton</a:t>
            </a:r>
            <a:r>
              <a:rPr lang="es-DO" sz="500" dirty="0">
                <a:solidFill>
                  <a:srgbClr val="FF0000"/>
                </a:solidFill>
                <a:latin typeface="Consolas" panose="020B0609020204030204" pitchFamily="49" charset="0"/>
              </a:rPr>
              <a:t> Source</a:t>
            </a:r>
            <a:r>
              <a:rPr lang="es-DO" sz="500" dirty="0">
                <a:solidFill>
                  <a:srgbClr val="0000FF"/>
                </a:solidFill>
                <a:latin typeface="Consolas" panose="020B0609020204030204" pitchFamily="49" charset="0"/>
              </a:rPr>
              <a:t>="cmasmas.png"</a:t>
            </a:r>
            <a:r>
              <a:rPr lang="es-DO" sz="500" dirty="0">
                <a:solidFill>
                  <a:srgbClr val="FF0000"/>
                </a:solidFill>
                <a:latin typeface="Consolas" panose="020B0609020204030204" pitchFamily="49" charset="0"/>
              </a:rPr>
              <a:t> CornerRadius</a:t>
            </a:r>
            <a:r>
              <a:rPr lang="es-DO" sz="500" dirty="0">
                <a:solidFill>
                  <a:srgbClr val="0000FF"/>
                </a:solidFill>
                <a:latin typeface="Consolas" panose="020B0609020204030204" pitchFamily="49" charset="0"/>
              </a:rPr>
              <a:t>="50"</a:t>
            </a:r>
            <a:r>
              <a:rPr lang="es-DO" sz="500" dirty="0">
                <a:solidFill>
                  <a:srgbClr val="FF0000"/>
                </a:solidFill>
                <a:latin typeface="Consolas" panose="020B0609020204030204" pitchFamily="49" charset="0"/>
              </a:rPr>
              <a:t> BorderColor</a:t>
            </a:r>
            <a:r>
              <a:rPr lang="es-DO" sz="500" dirty="0">
                <a:solidFill>
                  <a:srgbClr val="0000FF"/>
                </a:solidFill>
                <a:latin typeface="Consolas" panose="020B0609020204030204" pitchFamily="49" charset="0"/>
              </a:rPr>
              <a:t>="White"</a:t>
            </a:r>
            <a:r>
              <a:rPr lang="es-DO" sz="500" dirty="0">
                <a:solidFill>
                  <a:srgbClr val="FF0000"/>
                </a:solidFill>
                <a:latin typeface="Consolas" panose="020B0609020204030204" pitchFamily="49" charset="0"/>
              </a:rPr>
              <a:t> BorderWidth</a:t>
            </a:r>
            <a:r>
              <a:rPr lang="es-DO" sz="500" dirty="0">
                <a:solidFill>
                  <a:srgbClr val="0000FF"/>
                </a:solidFill>
                <a:latin typeface="Consolas" panose="020B0609020204030204" pitchFamily="49" charset="0"/>
              </a:rPr>
              <a:t>="5"</a:t>
            </a:r>
            <a:r>
              <a:rPr lang="es-DO" sz="500" dirty="0">
                <a:solidFill>
                  <a:srgbClr val="FF0000"/>
                </a:solidFill>
                <a:latin typeface="Consolas" panose="020B0609020204030204" pitchFamily="49" charset="0"/>
              </a:rPr>
              <a:t> Grid.Row</a:t>
            </a:r>
            <a:r>
              <a:rPr lang="es-DO" sz="500" dirty="0">
                <a:solidFill>
                  <a:srgbClr val="0000FF"/>
                </a:solidFill>
                <a:latin typeface="Consolas" panose="020B0609020204030204" pitchFamily="49" charset="0"/>
              </a:rPr>
              <a:t>="3"</a:t>
            </a:r>
            <a:r>
              <a:rPr lang="es-DO" sz="500" dirty="0">
                <a:solidFill>
                  <a:srgbClr val="FF0000"/>
                </a:solidFill>
                <a:latin typeface="Consolas" panose="020B0609020204030204" pitchFamily="49" charset="0"/>
              </a:rPr>
              <a:t> Grid.Column</a:t>
            </a:r>
            <a:r>
              <a:rPr lang="es-DO" sz="500" dirty="0">
                <a:solidFill>
                  <a:srgbClr val="0000FF"/>
                </a:solidFill>
                <a:latin typeface="Consolas" panose="020B0609020204030204" pitchFamily="49" charset="0"/>
              </a:rPr>
              <a:t>="1"</a:t>
            </a:r>
            <a:r>
              <a:rPr lang="es-DO" sz="500" dirty="0">
                <a:solidFill>
                  <a:srgbClr val="000000"/>
                </a:solidFill>
                <a:latin typeface="Consolas" panose="020B0609020204030204" pitchFamily="49" charset="0"/>
              </a:rPr>
              <a:t> </a:t>
            </a:r>
            <a:r>
              <a:rPr lang="es-DO" sz="500" dirty="0">
                <a:solidFill>
                  <a:srgbClr val="FF0000"/>
                </a:solidFill>
                <a:latin typeface="Consolas" panose="020B0609020204030204" pitchFamily="49" charset="0"/>
              </a:rPr>
              <a:t> BackgroundColor</a:t>
            </a:r>
            <a:r>
              <a:rPr lang="es-DO" sz="500" dirty="0">
                <a:solidFill>
                  <a:srgbClr val="0000FF"/>
                </a:solidFill>
                <a:latin typeface="Consolas" panose="020B0609020204030204" pitchFamily="49" charset="0"/>
              </a:rPr>
              <a:t>="#f7f1e3" /&gt;</a:t>
            </a:r>
            <a:endParaRPr lang="es-DO" sz="500" dirty="0">
              <a:solidFill>
                <a:srgbClr val="000000"/>
              </a:solidFill>
              <a:latin typeface="Consolas" panose="020B0609020204030204" pitchFamily="49" charset="0"/>
            </a:endParaRPr>
          </a:p>
          <a:p>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ImageButton</a:t>
            </a:r>
            <a:r>
              <a:rPr lang="es-DO" sz="500" dirty="0">
                <a:solidFill>
                  <a:srgbClr val="FF0000"/>
                </a:solidFill>
                <a:latin typeface="Consolas" panose="020B0609020204030204" pitchFamily="49" charset="0"/>
              </a:rPr>
              <a:t> Source</a:t>
            </a:r>
            <a:r>
              <a:rPr lang="es-DO" sz="500" dirty="0">
                <a:solidFill>
                  <a:srgbClr val="0000FF"/>
                </a:solidFill>
                <a:latin typeface="Consolas" panose="020B0609020204030204" pitchFamily="49" charset="0"/>
              </a:rPr>
              <a:t>="ANGULAR.png"</a:t>
            </a:r>
            <a:r>
              <a:rPr lang="es-DO" sz="500" dirty="0">
                <a:solidFill>
                  <a:srgbClr val="FF0000"/>
                </a:solidFill>
                <a:latin typeface="Consolas" panose="020B0609020204030204" pitchFamily="49" charset="0"/>
              </a:rPr>
              <a:t> CornerRadius</a:t>
            </a:r>
            <a:r>
              <a:rPr lang="es-DO" sz="500" dirty="0">
                <a:solidFill>
                  <a:srgbClr val="0000FF"/>
                </a:solidFill>
                <a:latin typeface="Consolas" panose="020B0609020204030204" pitchFamily="49" charset="0"/>
              </a:rPr>
              <a:t>="50"</a:t>
            </a:r>
            <a:r>
              <a:rPr lang="es-DO" sz="500" dirty="0">
                <a:solidFill>
                  <a:srgbClr val="FF0000"/>
                </a:solidFill>
                <a:latin typeface="Consolas" panose="020B0609020204030204" pitchFamily="49" charset="0"/>
              </a:rPr>
              <a:t> BorderColor</a:t>
            </a:r>
            <a:r>
              <a:rPr lang="es-DO" sz="500" dirty="0">
                <a:solidFill>
                  <a:srgbClr val="0000FF"/>
                </a:solidFill>
                <a:latin typeface="Consolas" panose="020B0609020204030204" pitchFamily="49" charset="0"/>
              </a:rPr>
              <a:t>="White"</a:t>
            </a:r>
            <a:r>
              <a:rPr lang="es-DO" sz="500" dirty="0">
                <a:solidFill>
                  <a:srgbClr val="FF0000"/>
                </a:solidFill>
                <a:latin typeface="Consolas" panose="020B0609020204030204" pitchFamily="49" charset="0"/>
              </a:rPr>
              <a:t> BorderWidth</a:t>
            </a:r>
            <a:r>
              <a:rPr lang="es-DO" sz="500" dirty="0">
                <a:solidFill>
                  <a:srgbClr val="0000FF"/>
                </a:solidFill>
                <a:latin typeface="Consolas" panose="020B0609020204030204" pitchFamily="49" charset="0"/>
              </a:rPr>
              <a:t>="5"</a:t>
            </a:r>
            <a:r>
              <a:rPr lang="es-DO" sz="500" dirty="0">
                <a:solidFill>
                  <a:srgbClr val="FF0000"/>
                </a:solidFill>
                <a:latin typeface="Consolas" panose="020B0609020204030204" pitchFamily="49" charset="0"/>
              </a:rPr>
              <a:t> Grid.Row</a:t>
            </a:r>
            <a:r>
              <a:rPr lang="es-DO" sz="500" dirty="0">
                <a:solidFill>
                  <a:srgbClr val="0000FF"/>
                </a:solidFill>
                <a:latin typeface="Consolas" panose="020B0609020204030204" pitchFamily="49" charset="0"/>
              </a:rPr>
              <a:t>="4"</a:t>
            </a:r>
            <a:r>
              <a:rPr lang="es-DO" sz="500" dirty="0">
                <a:solidFill>
                  <a:srgbClr val="FF0000"/>
                </a:solidFill>
                <a:latin typeface="Consolas" panose="020B0609020204030204" pitchFamily="49" charset="0"/>
              </a:rPr>
              <a:t> Grid.Column</a:t>
            </a:r>
            <a:r>
              <a:rPr lang="es-DO" sz="500" dirty="0">
                <a:solidFill>
                  <a:srgbClr val="0000FF"/>
                </a:solidFill>
                <a:latin typeface="Consolas" panose="020B0609020204030204" pitchFamily="49" charset="0"/>
              </a:rPr>
              <a:t>="0"</a:t>
            </a:r>
            <a:r>
              <a:rPr lang="es-DO" sz="500" dirty="0">
                <a:solidFill>
                  <a:srgbClr val="FF0000"/>
                </a:solidFill>
                <a:latin typeface="Consolas" panose="020B0609020204030204" pitchFamily="49" charset="0"/>
              </a:rPr>
              <a:t> BackgroundColor</a:t>
            </a:r>
            <a:r>
              <a:rPr lang="es-DO" sz="500" dirty="0">
                <a:solidFill>
                  <a:srgbClr val="0000FF"/>
                </a:solidFill>
                <a:latin typeface="Consolas" panose="020B0609020204030204" pitchFamily="49" charset="0"/>
              </a:rPr>
              <a:t>="#ff5252"/&gt;</a:t>
            </a:r>
            <a:endParaRPr lang="es-DO" sz="500" dirty="0">
              <a:solidFill>
                <a:srgbClr val="000000"/>
              </a:solidFill>
              <a:latin typeface="Consolas" panose="020B0609020204030204" pitchFamily="49" charset="0"/>
            </a:endParaRPr>
          </a:p>
          <a:p>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ImageButton</a:t>
            </a:r>
            <a:r>
              <a:rPr lang="es-DO" sz="500" dirty="0">
                <a:solidFill>
                  <a:srgbClr val="FF0000"/>
                </a:solidFill>
                <a:latin typeface="Consolas" panose="020B0609020204030204" pitchFamily="49" charset="0"/>
              </a:rPr>
              <a:t> Source</a:t>
            </a:r>
            <a:r>
              <a:rPr lang="es-DO" sz="500" dirty="0">
                <a:solidFill>
                  <a:srgbClr val="0000FF"/>
                </a:solidFill>
                <a:latin typeface="Consolas" panose="020B0609020204030204" pitchFamily="49" charset="0"/>
              </a:rPr>
              <a:t>="REACT.png"</a:t>
            </a:r>
            <a:r>
              <a:rPr lang="es-DO" sz="500" dirty="0">
                <a:solidFill>
                  <a:srgbClr val="FF0000"/>
                </a:solidFill>
                <a:latin typeface="Consolas" panose="020B0609020204030204" pitchFamily="49" charset="0"/>
              </a:rPr>
              <a:t> CornerRadius</a:t>
            </a:r>
            <a:r>
              <a:rPr lang="es-DO" sz="500" dirty="0">
                <a:solidFill>
                  <a:srgbClr val="0000FF"/>
                </a:solidFill>
                <a:latin typeface="Consolas" panose="020B0609020204030204" pitchFamily="49" charset="0"/>
              </a:rPr>
              <a:t>="50"</a:t>
            </a:r>
            <a:r>
              <a:rPr lang="es-DO" sz="500" dirty="0">
                <a:solidFill>
                  <a:srgbClr val="FF0000"/>
                </a:solidFill>
                <a:latin typeface="Consolas" panose="020B0609020204030204" pitchFamily="49" charset="0"/>
              </a:rPr>
              <a:t> BorderColor</a:t>
            </a:r>
            <a:r>
              <a:rPr lang="es-DO" sz="500" dirty="0">
                <a:solidFill>
                  <a:srgbClr val="0000FF"/>
                </a:solidFill>
                <a:latin typeface="Consolas" panose="020B0609020204030204" pitchFamily="49" charset="0"/>
              </a:rPr>
              <a:t>="White"</a:t>
            </a:r>
            <a:r>
              <a:rPr lang="es-DO" sz="500" dirty="0">
                <a:solidFill>
                  <a:srgbClr val="FF0000"/>
                </a:solidFill>
                <a:latin typeface="Consolas" panose="020B0609020204030204" pitchFamily="49" charset="0"/>
              </a:rPr>
              <a:t> BorderWidth</a:t>
            </a:r>
            <a:r>
              <a:rPr lang="es-DO" sz="500" dirty="0">
                <a:solidFill>
                  <a:srgbClr val="0000FF"/>
                </a:solidFill>
                <a:latin typeface="Consolas" panose="020B0609020204030204" pitchFamily="49" charset="0"/>
              </a:rPr>
              <a:t>="5"</a:t>
            </a:r>
            <a:r>
              <a:rPr lang="es-DO" sz="500" dirty="0">
                <a:solidFill>
                  <a:srgbClr val="FF0000"/>
                </a:solidFill>
                <a:latin typeface="Consolas" panose="020B0609020204030204" pitchFamily="49" charset="0"/>
              </a:rPr>
              <a:t> Grid.Row</a:t>
            </a:r>
            <a:r>
              <a:rPr lang="es-DO" sz="500" dirty="0">
                <a:solidFill>
                  <a:srgbClr val="0000FF"/>
                </a:solidFill>
                <a:latin typeface="Consolas" panose="020B0609020204030204" pitchFamily="49" charset="0"/>
              </a:rPr>
              <a:t>="4"</a:t>
            </a:r>
            <a:r>
              <a:rPr lang="es-DO" sz="500" dirty="0">
                <a:solidFill>
                  <a:srgbClr val="FF0000"/>
                </a:solidFill>
                <a:latin typeface="Consolas" panose="020B0609020204030204" pitchFamily="49" charset="0"/>
              </a:rPr>
              <a:t> Grid.Column</a:t>
            </a:r>
            <a:r>
              <a:rPr lang="es-DO" sz="500" dirty="0">
                <a:solidFill>
                  <a:srgbClr val="0000FF"/>
                </a:solidFill>
                <a:latin typeface="Consolas" panose="020B0609020204030204" pitchFamily="49" charset="0"/>
              </a:rPr>
              <a:t>="1"</a:t>
            </a:r>
            <a:r>
              <a:rPr lang="es-DO" sz="500" dirty="0">
                <a:solidFill>
                  <a:srgbClr val="000000"/>
                </a:solidFill>
                <a:latin typeface="Consolas" panose="020B0609020204030204" pitchFamily="49" charset="0"/>
              </a:rPr>
              <a:t> </a:t>
            </a:r>
            <a:r>
              <a:rPr lang="es-DO" sz="500" dirty="0">
                <a:solidFill>
                  <a:srgbClr val="FF0000"/>
                </a:solidFill>
                <a:latin typeface="Consolas" panose="020B0609020204030204" pitchFamily="49" charset="0"/>
              </a:rPr>
              <a:t> BackgroundColor</a:t>
            </a:r>
            <a:r>
              <a:rPr lang="es-DO" sz="500" dirty="0">
                <a:solidFill>
                  <a:srgbClr val="0000FF"/>
                </a:solidFill>
                <a:latin typeface="Consolas" panose="020B0609020204030204" pitchFamily="49" charset="0"/>
              </a:rPr>
              <a:t>="White" /&gt;</a:t>
            </a:r>
            <a:endParaRPr lang="es-DO" sz="500" dirty="0">
              <a:solidFill>
                <a:srgbClr val="000000"/>
              </a:solidFill>
              <a:latin typeface="Consolas" panose="020B0609020204030204" pitchFamily="49" charset="0"/>
            </a:endParaRPr>
          </a:p>
          <a:p>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ImageButton</a:t>
            </a:r>
            <a:r>
              <a:rPr lang="es-DO" sz="500" dirty="0">
                <a:solidFill>
                  <a:srgbClr val="FF0000"/>
                </a:solidFill>
                <a:latin typeface="Consolas" panose="020B0609020204030204" pitchFamily="49" charset="0"/>
              </a:rPr>
              <a:t> Source</a:t>
            </a:r>
            <a:r>
              <a:rPr lang="es-DO" sz="500" dirty="0">
                <a:solidFill>
                  <a:srgbClr val="0000FF"/>
                </a:solidFill>
                <a:latin typeface="Consolas" panose="020B0609020204030204" pitchFamily="49" charset="0"/>
              </a:rPr>
              <a:t>="GITGUB.png"</a:t>
            </a:r>
            <a:r>
              <a:rPr lang="es-DO" sz="500" dirty="0">
                <a:solidFill>
                  <a:srgbClr val="FF0000"/>
                </a:solidFill>
                <a:latin typeface="Consolas" panose="020B0609020204030204" pitchFamily="49" charset="0"/>
              </a:rPr>
              <a:t> CornerRadius</a:t>
            </a:r>
            <a:r>
              <a:rPr lang="es-DO" sz="500" dirty="0">
                <a:solidFill>
                  <a:srgbClr val="0000FF"/>
                </a:solidFill>
                <a:latin typeface="Consolas" panose="020B0609020204030204" pitchFamily="49" charset="0"/>
              </a:rPr>
              <a:t>="50"</a:t>
            </a:r>
            <a:r>
              <a:rPr lang="es-DO" sz="500" dirty="0">
                <a:solidFill>
                  <a:srgbClr val="FF0000"/>
                </a:solidFill>
                <a:latin typeface="Consolas" panose="020B0609020204030204" pitchFamily="49" charset="0"/>
              </a:rPr>
              <a:t> BorderColor</a:t>
            </a:r>
            <a:r>
              <a:rPr lang="es-DO" sz="500" dirty="0">
                <a:solidFill>
                  <a:srgbClr val="0000FF"/>
                </a:solidFill>
                <a:latin typeface="Consolas" panose="020B0609020204030204" pitchFamily="49" charset="0"/>
              </a:rPr>
              <a:t>="White"</a:t>
            </a:r>
            <a:r>
              <a:rPr lang="es-DO" sz="500" dirty="0">
                <a:solidFill>
                  <a:srgbClr val="FF0000"/>
                </a:solidFill>
                <a:latin typeface="Consolas" panose="020B0609020204030204" pitchFamily="49" charset="0"/>
              </a:rPr>
              <a:t> BorderWidth</a:t>
            </a:r>
            <a:r>
              <a:rPr lang="es-DO" sz="500" dirty="0">
                <a:solidFill>
                  <a:srgbClr val="0000FF"/>
                </a:solidFill>
                <a:latin typeface="Consolas" panose="020B0609020204030204" pitchFamily="49" charset="0"/>
              </a:rPr>
              <a:t>="5"</a:t>
            </a:r>
            <a:r>
              <a:rPr lang="es-DO" sz="500" dirty="0">
                <a:solidFill>
                  <a:srgbClr val="FF0000"/>
                </a:solidFill>
                <a:latin typeface="Consolas" panose="020B0609020204030204" pitchFamily="49" charset="0"/>
              </a:rPr>
              <a:t> Grid.Row</a:t>
            </a:r>
            <a:r>
              <a:rPr lang="es-DO" sz="500" dirty="0">
                <a:solidFill>
                  <a:srgbClr val="0000FF"/>
                </a:solidFill>
                <a:latin typeface="Consolas" panose="020B0609020204030204" pitchFamily="49" charset="0"/>
              </a:rPr>
              <a:t>="5"</a:t>
            </a:r>
            <a:r>
              <a:rPr lang="es-DO" sz="500" dirty="0">
                <a:solidFill>
                  <a:srgbClr val="FF0000"/>
                </a:solidFill>
                <a:latin typeface="Consolas" panose="020B0609020204030204" pitchFamily="49" charset="0"/>
              </a:rPr>
              <a:t> Grid.Column</a:t>
            </a:r>
            <a:r>
              <a:rPr lang="es-DO" sz="500" dirty="0">
                <a:solidFill>
                  <a:srgbClr val="0000FF"/>
                </a:solidFill>
                <a:latin typeface="Consolas" panose="020B0609020204030204" pitchFamily="49" charset="0"/>
              </a:rPr>
              <a:t>="0"</a:t>
            </a:r>
            <a:r>
              <a:rPr lang="es-DO" sz="500" dirty="0">
                <a:solidFill>
                  <a:srgbClr val="FF0000"/>
                </a:solidFill>
                <a:latin typeface="Consolas" panose="020B0609020204030204" pitchFamily="49" charset="0"/>
              </a:rPr>
              <a:t> BackgroundColor</a:t>
            </a:r>
            <a:r>
              <a:rPr lang="es-DO" sz="500" dirty="0">
                <a:solidFill>
                  <a:srgbClr val="0000FF"/>
                </a:solidFill>
                <a:latin typeface="Consolas" panose="020B0609020204030204" pitchFamily="49" charset="0"/>
              </a:rPr>
              <a:t>="#d2dae2"</a:t>
            </a:r>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 /&gt;</a:t>
            </a:r>
            <a:endParaRPr lang="es-DO" sz="500" dirty="0">
              <a:solidFill>
                <a:srgbClr val="000000"/>
              </a:solidFill>
              <a:latin typeface="Consolas" panose="020B0609020204030204" pitchFamily="49" charset="0"/>
            </a:endParaRPr>
          </a:p>
          <a:p>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ImageButton</a:t>
            </a:r>
            <a:r>
              <a:rPr lang="es-DO" sz="500" dirty="0">
                <a:solidFill>
                  <a:srgbClr val="FF0000"/>
                </a:solidFill>
                <a:latin typeface="Consolas" panose="020B0609020204030204" pitchFamily="49" charset="0"/>
              </a:rPr>
              <a:t> Source</a:t>
            </a:r>
            <a:r>
              <a:rPr lang="es-DO" sz="500" dirty="0">
                <a:solidFill>
                  <a:srgbClr val="0000FF"/>
                </a:solidFill>
                <a:latin typeface="Consolas" panose="020B0609020204030204" pitchFamily="49" charset="0"/>
              </a:rPr>
              <a:t>="PYTHON"</a:t>
            </a:r>
            <a:r>
              <a:rPr lang="es-DO" sz="500" dirty="0">
                <a:solidFill>
                  <a:srgbClr val="FF0000"/>
                </a:solidFill>
                <a:latin typeface="Consolas" panose="020B0609020204030204" pitchFamily="49" charset="0"/>
              </a:rPr>
              <a:t> CornerRadius</a:t>
            </a:r>
            <a:r>
              <a:rPr lang="es-DO" sz="500" dirty="0">
                <a:solidFill>
                  <a:srgbClr val="0000FF"/>
                </a:solidFill>
                <a:latin typeface="Consolas" panose="020B0609020204030204" pitchFamily="49" charset="0"/>
              </a:rPr>
              <a:t>="50"</a:t>
            </a:r>
            <a:r>
              <a:rPr lang="es-DO" sz="500" dirty="0">
                <a:solidFill>
                  <a:srgbClr val="FF0000"/>
                </a:solidFill>
                <a:latin typeface="Consolas" panose="020B0609020204030204" pitchFamily="49" charset="0"/>
              </a:rPr>
              <a:t> BorderColor</a:t>
            </a:r>
            <a:r>
              <a:rPr lang="es-DO" sz="500" dirty="0">
                <a:solidFill>
                  <a:srgbClr val="0000FF"/>
                </a:solidFill>
                <a:latin typeface="Consolas" panose="020B0609020204030204" pitchFamily="49" charset="0"/>
              </a:rPr>
              <a:t>="White"</a:t>
            </a:r>
            <a:r>
              <a:rPr lang="es-DO" sz="500" dirty="0">
                <a:solidFill>
                  <a:srgbClr val="FF0000"/>
                </a:solidFill>
                <a:latin typeface="Consolas" panose="020B0609020204030204" pitchFamily="49" charset="0"/>
              </a:rPr>
              <a:t> BorderWidth</a:t>
            </a:r>
            <a:r>
              <a:rPr lang="es-DO" sz="500" dirty="0">
                <a:solidFill>
                  <a:srgbClr val="0000FF"/>
                </a:solidFill>
                <a:latin typeface="Consolas" panose="020B0609020204030204" pitchFamily="49" charset="0"/>
              </a:rPr>
              <a:t>="5"</a:t>
            </a:r>
            <a:r>
              <a:rPr lang="es-DO" sz="500" dirty="0">
                <a:solidFill>
                  <a:srgbClr val="FF0000"/>
                </a:solidFill>
                <a:latin typeface="Consolas" panose="020B0609020204030204" pitchFamily="49" charset="0"/>
              </a:rPr>
              <a:t> Grid.Row</a:t>
            </a:r>
            <a:r>
              <a:rPr lang="es-DO" sz="500" dirty="0">
                <a:solidFill>
                  <a:srgbClr val="0000FF"/>
                </a:solidFill>
                <a:latin typeface="Consolas" panose="020B0609020204030204" pitchFamily="49" charset="0"/>
              </a:rPr>
              <a:t>="5"</a:t>
            </a:r>
            <a:r>
              <a:rPr lang="es-DO" sz="500" dirty="0">
                <a:solidFill>
                  <a:srgbClr val="FF0000"/>
                </a:solidFill>
                <a:latin typeface="Consolas" panose="020B0609020204030204" pitchFamily="49" charset="0"/>
              </a:rPr>
              <a:t> Grid.Column</a:t>
            </a:r>
            <a:r>
              <a:rPr lang="es-DO" sz="500" dirty="0">
                <a:solidFill>
                  <a:srgbClr val="0000FF"/>
                </a:solidFill>
                <a:latin typeface="Consolas" panose="020B0609020204030204" pitchFamily="49" charset="0"/>
              </a:rPr>
              <a:t>="1"</a:t>
            </a:r>
            <a:r>
              <a:rPr lang="es-DO" sz="500" dirty="0">
                <a:solidFill>
                  <a:srgbClr val="000000"/>
                </a:solidFill>
                <a:latin typeface="Consolas" panose="020B0609020204030204" pitchFamily="49" charset="0"/>
              </a:rPr>
              <a:t> </a:t>
            </a:r>
            <a:r>
              <a:rPr lang="es-DO" sz="500" dirty="0">
                <a:solidFill>
                  <a:srgbClr val="FF0000"/>
                </a:solidFill>
                <a:latin typeface="Consolas" panose="020B0609020204030204" pitchFamily="49" charset="0"/>
              </a:rPr>
              <a:t> BackgroundColor</a:t>
            </a:r>
            <a:r>
              <a:rPr lang="es-DO" sz="500" dirty="0">
                <a:solidFill>
                  <a:srgbClr val="0000FF"/>
                </a:solidFill>
                <a:latin typeface="Consolas" panose="020B0609020204030204" pitchFamily="49" charset="0"/>
              </a:rPr>
              <a:t>="#0be881"/&gt;</a:t>
            </a:r>
            <a:endParaRPr lang="es-DO" sz="500" dirty="0">
              <a:solidFill>
                <a:srgbClr val="000000"/>
              </a:solidFill>
              <a:latin typeface="Consolas" panose="020B0609020204030204" pitchFamily="49" charset="0"/>
            </a:endParaRPr>
          </a:p>
          <a:p>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ImageButton</a:t>
            </a:r>
            <a:r>
              <a:rPr lang="es-DO" sz="500" dirty="0">
                <a:solidFill>
                  <a:srgbClr val="FF0000"/>
                </a:solidFill>
                <a:latin typeface="Consolas" panose="020B0609020204030204" pitchFamily="49" charset="0"/>
              </a:rPr>
              <a:t> Source</a:t>
            </a:r>
            <a:r>
              <a:rPr lang="es-DO" sz="500" dirty="0">
                <a:solidFill>
                  <a:srgbClr val="0000FF"/>
                </a:solidFill>
                <a:latin typeface="Consolas" panose="020B0609020204030204" pitchFamily="49" charset="0"/>
              </a:rPr>
              <a:t>="POWERBI.png"</a:t>
            </a:r>
            <a:r>
              <a:rPr lang="es-DO" sz="500" dirty="0">
                <a:solidFill>
                  <a:srgbClr val="FF0000"/>
                </a:solidFill>
                <a:latin typeface="Consolas" panose="020B0609020204030204" pitchFamily="49" charset="0"/>
              </a:rPr>
              <a:t> CornerRadius</a:t>
            </a:r>
            <a:r>
              <a:rPr lang="es-DO" sz="500" dirty="0">
                <a:solidFill>
                  <a:srgbClr val="0000FF"/>
                </a:solidFill>
                <a:latin typeface="Consolas" panose="020B0609020204030204" pitchFamily="49" charset="0"/>
              </a:rPr>
              <a:t>="50"</a:t>
            </a:r>
            <a:r>
              <a:rPr lang="es-DO" sz="500" dirty="0">
                <a:solidFill>
                  <a:srgbClr val="FF0000"/>
                </a:solidFill>
                <a:latin typeface="Consolas" panose="020B0609020204030204" pitchFamily="49" charset="0"/>
              </a:rPr>
              <a:t> BorderColor</a:t>
            </a:r>
            <a:r>
              <a:rPr lang="es-DO" sz="500" dirty="0">
                <a:solidFill>
                  <a:srgbClr val="0000FF"/>
                </a:solidFill>
                <a:latin typeface="Consolas" panose="020B0609020204030204" pitchFamily="49" charset="0"/>
              </a:rPr>
              <a:t>="White"</a:t>
            </a:r>
            <a:r>
              <a:rPr lang="es-DO" sz="500" dirty="0">
                <a:solidFill>
                  <a:srgbClr val="FF0000"/>
                </a:solidFill>
                <a:latin typeface="Consolas" panose="020B0609020204030204" pitchFamily="49" charset="0"/>
              </a:rPr>
              <a:t> BorderWidth</a:t>
            </a:r>
            <a:r>
              <a:rPr lang="es-DO" sz="500" dirty="0">
                <a:solidFill>
                  <a:srgbClr val="0000FF"/>
                </a:solidFill>
                <a:latin typeface="Consolas" panose="020B0609020204030204" pitchFamily="49" charset="0"/>
              </a:rPr>
              <a:t>="6"</a:t>
            </a:r>
            <a:r>
              <a:rPr lang="es-DO" sz="500" dirty="0">
                <a:solidFill>
                  <a:srgbClr val="000000"/>
                </a:solidFill>
                <a:latin typeface="Consolas" panose="020B0609020204030204" pitchFamily="49" charset="0"/>
              </a:rPr>
              <a:t> </a:t>
            </a:r>
            <a:r>
              <a:rPr lang="es-DO" sz="500" dirty="0">
                <a:solidFill>
                  <a:srgbClr val="FF0000"/>
                </a:solidFill>
                <a:latin typeface="Consolas" panose="020B0609020204030204" pitchFamily="49" charset="0"/>
              </a:rPr>
              <a:t> Grid.Row</a:t>
            </a:r>
            <a:r>
              <a:rPr lang="es-DO" sz="500" dirty="0">
                <a:solidFill>
                  <a:srgbClr val="0000FF"/>
                </a:solidFill>
                <a:latin typeface="Consolas" panose="020B0609020204030204" pitchFamily="49" charset="0"/>
              </a:rPr>
              <a:t>="6"</a:t>
            </a:r>
            <a:r>
              <a:rPr lang="es-DO" sz="500" dirty="0">
                <a:solidFill>
                  <a:srgbClr val="FF0000"/>
                </a:solidFill>
                <a:latin typeface="Consolas" panose="020B0609020204030204" pitchFamily="49" charset="0"/>
              </a:rPr>
              <a:t> Grid.Column</a:t>
            </a:r>
            <a:r>
              <a:rPr lang="es-DO" sz="500" dirty="0">
                <a:solidFill>
                  <a:srgbClr val="0000FF"/>
                </a:solidFill>
                <a:latin typeface="Consolas" panose="020B0609020204030204" pitchFamily="49" charset="0"/>
              </a:rPr>
              <a:t>="0"</a:t>
            </a:r>
            <a:r>
              <a:rPr lang="es-DO" sz="500" dirty="0">
                <a:solidFill>
                  <a:srgbClr val="000000"/>
                </a:solidFill>
                <a:latin typeface="Consolas" panose="020B0609020204030204" pitchFamily="49" charset="0"/>
              </a:rPr>
              <a:t> </a:t>
            </a:r>
            <a:r>
              <a:rPr lang="es-DO" sz="500" dirty="0">
                <a:solidFill>
                  <a:srgbClr val="FF0000"/>
                </a:solidFill>
                <a:latin typeface="Consolas" panose="020B0609020204030204" pitchFamily="49" charset="0"/>
              </a:rPr>
              <a:t> BackgroundColor</a:t>
            </a:r>
            <a:r>
              <a:rPr lang="es-DO" sz="500" dirty="0">
                <a:solidFill>
                  <a:srgbClr val="0000FF"/>
                </a:solidFill>
                <a:latin typeface="Consolas" panose="020B0609020204030204" pitchFamily="49" charset="0"/>
              </a:rPr>
              <a:t>="#dff9fb" /&gt;</a:t>
            </a:r>
            <a:endParaRPr lang="es-DO" sz="500" dirty="0">
              <a:solidFill>
                <a:srgbClr val="000000"/>
              </a:solidFill>
              <a:latin typeface="Consolas" panose="020B0609020204030204" pitchFamily="49" charset="0"/>
            </a:endParaRPr>
          </a:p>
          <a:p>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ImageButton</a:t>
            </a:r>
            <a:r>
              <a:rPr lang="es-DO" sz="500" dirty="0">
                <a:solidFill>
                  <a:srgbClr val="FF0000"/>
                </a:solidFill>
                <a:latin typeface="Consolas" panose="020B0609020204030204" pitchFamily="49" charset="0"/>
              </a:rPr>
              <a:t> Source</a:t>
            </a:r>
            <a:r>
              <a:rPr lang="es-DO" sz="500" dirty="0">
                <a:solidFill>
                  <a:srgbClr val="0000FF"/>
                </a:solidFill>
                <a:latin typeface="Consolas" panose="020B0609020204030204" pitchFamily="49" charset="0"/>
              </a:rPr>
              <a:t>="laravel.jpg"</a:t>
            </a:r>
            <a:r>
              <a:rPr lang="es-DO" sz="500" dirty="0">
                <a:solidFill>
                  <a:srgbClr val="FF0000"/>
                </a:solidFill>
                <a:latin typeface="Consolas" panose="020B0609020204030204" pitchFamily="49" charset="0"/>
              </a:rPr>
              <a:t> CornerRadius</a:t>
            </a:r>
            <a:r>
              <a:rPr lang="es-DO" sz="500" dirty="0">
                <a:solidFill>
                  <a:srgbClr val="0000FF"/>
                </a:solidFill>
                <a:latin typeface="Consolas" panose="020B0609020204030204" pitchFamily="49" charset="0"/>
              </a:rPr>
              <a:t>="50"</a:t>
            </a:r>
            <a:r>
              <a:rPr lang="es-DO" sz="500" dirty="0">
                <a:solidFill>
                  <a:srgbClr val="FF0000"/>
                </a:solidFill>
                <a:latin typeface="Consolas" panose="020B0609020204030204" pitchFamily="49" charset="0"/>
              </a:rPr>
              <a:t> BorderColor</a:t>
            </a:r>
            <a:r>
              <a:rPr lang="es-DO" sz="500" dirty="0">
                <a:solidFill>
                  <a:srgbClr val="0000FF"/>
                </a:solidFill>
                <a:latin typeface="Consolas" panose="020B0609020204030204" pitchFamily="49" charset="0"/>
              </a:rPr>
              <a:t>="White"</a:t>
            </a:r>
            <a:r>
              <a:rPr lang="es-DO" sz="500" dirty="0">
                <a:solidFill>
                  <a:srgbClr val="FF0000"/>
                </a:solidFill>
                <a:latin typeface="Consolas" panose="020B0609020204030204" pitchFamily="49" charset="0"/>
              </a:rPr>
              <a:t> BorderWidth</a:t>
            </a:r>
            <a:r>
              <a:rPr lang="es-DO" sz="500" dirty="0">
                <a:solidFill>
                  <a:srgbClr val="0000FF"/>
                </a:solidFill>
                <a:latin typeface="Consolas" panose="020B0609020204030204" pitchFamily="49" charset="0"/>
              </a:rPr>
              <a:t>="6"</a:t>
            </a:r>
            <a:r>
              <a:rPr lang="es-DO" sz="500" dirty="0">
                <a:solidFill>
                  <a:srgbClr val="000000"/>
                </a:solidFill>
                <a:latin typeface="Consolas" panose="020B0609020204030204" pitchFamily="49" charset="0"/>
              </a:rPr>
              <a:t> </a:t>
            </a:r>
            <a:r>
              <a:rPr lang="es-DO" sz="500" dirty="0">
                <a:solidFill>
                  <a:srgbClr val="FF0000"/>
                </a:solidFill>
                <a:latin typeface="Consolas" panose="020B0609020204030204" pitchFamily="49" charset="0"/>
              </a:rPr>
              <a:t> Grid.Row</a:t>
            </a:r>
            <a:r>
              <a:rPr lang="es-DO" sz="500" dirty="0">
                <a:solidFill>
                  <a:srgbClr val="0000FF"/>
                </a:solidFill>
                <a:latin typeface="Consolas" panose="020B0609020204030204" pitchFamily="49" charset="0"/>
              </a:rPr>
              <a:t>="6"</a:t>
            </a:r>
            <a:r>
              <a:rPr lang="es-DO" sz="500" dirty="0">
                <a:solidFill>
                  <a:srgbClr val="FF0000"/>
                </a:solidFill>
                <a:latin typeface="Consolas" panose="020B0609020204030204" pitchFamily="49" charset="0"/>
              </a:rPr>
              <a:t> Grid.Column</a:t>
            </a:r>
            <a:r>
              <a:rPr lang="es-DO" sz="500" dirty="0">
                <a:solidFill>
                  <a:srgbClr val="0000FF"/>
                </a:solidFill>
                <a:latin typeface="Consolas" panose="020B0609020204030204" pitchFamily="49" charset="0"/>
              </a:rPr>
              <a:t>="1"</a:t>
            </a:r>
            <a:r>
              <a:rPr lang="es-DO" sz="500" dirty="0">
                <a:solidFill>
                  <a:srgbClr val="FF0000"/>
                </a:solidFill>
                <a:latin typeface="Consolas" panose="020B0609020204030204" pitchFamily="49" charset="0"/>
              </a:rPr>
              <a:t> BackgroundColor</a:t>
            </a:r>
            <a:r>
              <a:rPr lang="es-DO" sz="500" dirty="0">
                <a:solidFill>
                  <a:srgbClr val="0000FF"/>
                </a:solidFill>
                <a:latin typeface="Consolas" panose="020B0609020204030204" pitchFamily="49" charset="0"/>
              </a:rPr>
              <a:t>="#dff9fb" /&gt;</a:t>
            </a:r>
            <a:endParaRPr lang="es-DO" sz="500" dirty="0">
              <a:solidFill>
                <a:srgbClr val="000000"/>
              </a:solidFill>
              <a:latin typeface="Consolas" panose="020B0609020204030204" pitchFamily="49" charset="0"/>
            </a:endParaRPr>
          </a:p>
          <a:p>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Grid</a:t>
            </a:r>
            <a:r>
              <a:rPr lang="es-DO" sz="500" dirty="0">
                <a:solidFill>
                  <a:srgbClr val="0000FF"/>
                </a:solidFill>
                <a:latin typeface="Consolas" panose="020B0609020204030204" pitchFamily="49" charset="0"/>
              </a:rPr>
              <a:t>&gt;</a:t>
            </a:r>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Grid</a:t>
            </a:r>
            <a:r>
              <a:rPr lang="es-DO" sz="500" dirty="0">
                <a:solidFill>
                  <a:srgbClr val="0000FF"/>
                </a:solidFill>
                <a:latin typeface="Consolas" panose="020B0609020204030204" pitchFamily="49" charset="0"/>
              </a:rPr>
              <a:t>&gt;</a:t>
            </a:r>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StackLayout</a:t>
            </a:r>
            <a:r>
              <a:rPr lang="es-DO" sz="500" dirty="0">
                <a:solidFill>
                  <a:srgbClr val="0000FF"/>
                </a:solidFill>
                <a:latin typeface="Consolas" panose="020B0609020204030204" pitchFamily="49" charset="0"/>
              </a:rPr>
              <a:t>&gt;</a:t>
            </a:r>
            <a:endParaRPr lang="es-DO" sz="500" dirty="0">
              <a:solidFill>
                <a:srgbClr val="000000"/>
              </a:solidFill>
              <a:latin typeface="Consolas" panose="020B0609020204030204" pitchFamily="49" charset="0"/>
            </a:endParaRPr>
          </a:p>
          <a:p>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ScrollView</a:t>
            </a:r>
            <a:r>
              <a:rPr lang="es-DO" sz="500" dirty="0">
                <a:solidFill>
                  <a:srgbClr val="0000FF"/>
                </a:solidFill>
                <a:latin typeface="Consolas" panose="020B0609020204030204" pitchFamily="49" charset="0"/>
              </a:rPr>
              <a:t>&gt;</a:t>
            </a:r>
            <a:endParaRPr lang="es-DO" sz="500" dirty="0">
              <a:solidFill>
                <a:srgbClr val="000000"/>
              </a:solidFill>
              <a:latin typeface="Consolas" panose="020B0609020204030204" pitchFamily="49" charset="0"/>
            </a:endParaRPr>
          </a:p>
          <a:p>
            <a:endParaRPr lang="es-DO" sz="500" dirty="0">
              <a:solidFill>
                <a:srgbClr val="000000"/>
              </a:solidFill>
              <a:latin typeface="Consolas" panose="020B0609020204030204" pitchFamily="49" charset="0"/>
            </a:endParaRPr>
          </a:p>
          <a:p>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StackLayout</a:t>
            </a:r>
            <a:r>
              <a:rPr lang="es-DO" sz="500" dirty="0">
                <a:solidFill>
                  <a:srgbClr val="0000FF"/>
                </a:solidFill>
                <a:latin typeface="Consolas" panose="020B0609020204030204" pitchFamily="49" charset="0"/>
              </a:rPr>
              <a:t>&gt;</a:t>
            </a:r>
            <a:r>
              <a:rPr lang="es-DO" sz="500" dirty="0">
                <a:solidFill>
                  <a:srgbClr val="000000"/>
                </a:solidFill>
                <a:latin typeface="Consolas" panose="020B0609020204030204" pitchFamily="49" charset="0"/>
              </a:rPr>
              <a:t> </a:t>
            </a:r>
          </a:p>
          <a:p>
            <a:r>
              <a:rPr lang="es-DO" sz="500" dirty="0">
                <a:solidFill>
                  <a:srgbClr val="000000"/>
                </a:solidFill>
                <a:latin typeface="Consolas" panose="020B0609020204030204" pitchFamily="49" charset="0"/>
              </a:rPr>
              <a:t> </a:t>
            </a:r>
            <a:endParaRPr lang="es-DO" sz="500" dirty="0"/>
          </a:p>
        </p:txBody>
      </p:sp>
      <p:sp>
        <p:nvSpPr>
          <p:cNvPr id="4" name="TextBox 3">
            <a:extLst>
              <a:ext uri="{FF2B5EF4-FFF2-40B4-BE49-F238E27FC236}">
                <a16:creationId xmlns:a16="http://schemas.microsoft.com/office/drawing/2014/main" id="{516EFAA9-1A77-4DBB-A384-54E103B9A04E}"/>
              </a:ext>
            </a:extLst>
          </p:cNvPr>
          <p:cNvSpPr txBox="1"/>
          <p:nvPr/>
        </p:nvSpPr>
        <p:spPr>
          <a:xfrm>
            <a:off x="4152208" y="184436"/>
            <a:ext cx="3724101" cy="461665"/>
          </a:xfrm>
          <a:prstGeom prst="rect">
            <a:avLst/>
          </a:prstGeom>
          <a:noFill/>
        </p:spPr>
        <p:txBody>
          <a:bodyPr wrap="square" rtlCol="0">
            <a:spAutoFit/>
          </a:bodyPr>
          <a:lstStyle/>
          <a:p>
            <a:pPr algn="ctr"/>
            <a:r>
              <a:rPr lang="en-US" sz="2400" b="1" dirty="0"/>
              <a:t>Codigo MainPage.xaml</a:t>
            </a:r>
            <a:endParaRPr lang="es-DO" sz="2400" b="1" dirty="0"/>
          </a:p>
        </p:txBody>
      </p:sp>
    </p:spTree>
    <p:extLst>
      <p:ext uri="{BB962C8B-B14F-4D97-AF65-F5344CB8AC3E}">
        <p14:creationId xmlns:p14="http://schemas.microsoft.com/office/powerpoint/2010/main" val="481964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169054" y="205675"/>
            <a:ext cx="9670917" cy="584775"/>
          </a:xfrm>
          <a:prstGeom prst="rect">
            <a:avLst/>
          </a:prstGeom>
        </p:spPr>
        <p:txBody>
          <a:bodyPr wrap="none">
            <a:spAutoFit/>
          </a:bodyPr>
          <a:lstStyle/>
          <a:p>
            <a:r>
              <a:rPr lang="es-ES" sz="3200" b="1" i="0" dirty="0">
                <a:solidFill>
                  <a:srgbClr val="273B47"/>
                </a:solidFill>
                <a:effectLst/>
                <a:latin typeface="cooper_hewittmedium"/>
              </a:rPr>
              <a:t>Controles comunes dentro de Xamarin y Maui</a:t>
            </a:r>
          </a:p>
        </p:txBody>
      </p:sp>
      <p:sp>
        <p:nvSpPr>
          <p:cNvPr id="5" name="Rectángulo 4"/>
          <p:cNvSpPr/>
          <p:nvPr/>
        </p:nvSpPr>
        <p:spPr>
          <a:xfrm>
            <a:off x="345203" y="1543975"/>
            <a:ext cx="11501594" cy="4893647"/>
          </a:xfrm>
          <a:prstGeom prst="rect">
            <a:avLst/>
          </a:prstGeom>
        </p:spPr>
        <p:txBody>
          <a:bodyPr wrap="square">
            <a:spAutoFit/>
          </a:bodyPr>
          <a:lstStyle/>
          <a:p>
            <a:pPr algn="just"/>
            <a:r>
              <a:rPr lang="es-ES" sz="2400" b="1" i="0" dirty="0">
                <a:effectLst/>
                <a:highlight>
                  <a:srgbClr val="FFFF00"/>
                </a:highlight>
              </a:rPr>
              <a:t>Xamarin.Forms y .NET MAUI:</a:t>
            </a:r>
          </a:p>
          <a:p>
            <a:pPr algn="just"/>
            <a:endParaRPr lang="es-ES" sz="2400" b="1" i="0" dirty="0">
              <a:effectLst/>
              <a:highlight>
                <a:srgbClr val="FFFF00"/>
              </a:highlight>
            </a:endParaRPr>
          </a:p>
          <a:p>
            <a:pPr algn="just"/>
            <a:r>
              <a:rPr lang="es-ES" sz="2400" b="1" i="0" dirty="0">
                <a:effectLst/>
                <a:highlight>
                  <a:srgbClr val="00FFFF"/>
                </a:highlight>
              </a:rPr>
              <a:t>Xamarin.Forms</a:t>
            </a:r>
          </a:p>
          <a:p>
            <a:pPr marL="342900" indent="-342900" algn="just">
              <a:buFont typeface="Wingdings" panose="05000000000000000000" pitchFamily="2" charset="2"/>
              <a:buChar char="ü"/>
            </a:pPr>
            <a:r>
              <a:rPr lang="es-ES" sz="2400" b="1" i="0" dirty="0">
                <a:effectLst/>
              </a:rPr>
              <a:t>Controles Predefinidos: </a:t>
            </a:r>
            <a:r>
              <a:rPr lang="es-ES" sz="2400" b="0" i="0" dirty="0">
                <a:effectLst/>
              </a:rPr>
              <a:t>Ofrece una amplia gama de controles para crear interfaces de usuario.</a:t>
            </a:r>
          </a:p>
          <a:p>
            <a:pPr marL="342900" indent="-342900" algn="just">
              <a:buFont typeface="Wingdings" panose="05000000000000000000" pitchFamily="2" charset="2"/>
              <a:buChar char="ü"/>
            </a:pPr>
            <a:r>
              <a:rPr lang="es-ES" sz="2400" b="1" i="0" dirty="0">
                <a:effectLst/>
              </a:rPr>
              <a:t>Renderers: </a:t>
            </a:r>
            <a:r>
              <a:rPr lang="es-ES" sz="2400" b="0" i="0" dirty="0">
                <a:effectLst/>
              </a:rPr>
              <a:t>Utiliza Renderers para traducir los controles de Xamarin.Forms a controles nativos en cada plataforma (iOS, Android, etc.).</a:t>
            </a:r>
          </a:p>
          <a:p>
            <a:pPr algn="just"/>
            <a:r>
              <a:rPr lang="es-ES" sz="2400" b="1" i="0" dirty="0">
                <a:effectLst/>
                <a:highlight>
                  <a:srgbClr val="FF00FF"/>
                </a:highlight>
              </a:rPr>
              <a:t>.NET MAUI</a:t>
            </a:r>
          </a:p>
          <a:p>
            <a:pPr marL="342900" indent="-342900" algn="just">
              <a:buFont typeface="Wingdings" panose="05000000000000000000" pitchFamily="2" charset="2"/>
              <a:buChar char="ü"/>
            </a:pPr>
            <a:r>
              <a:rPr lang="es-ES" sz="2400" b="1" i="0" dirty="0">
                <a:effectLst/>
              </a:rPr>
              <a:t>Controles Predefinidos: </a:t>
            </a:r>
            <a:r>
              <a:rPr lang="es-ES" sz="2400" b="0" i="0" dirty="0">
                <a:effectLst/>
              </a:rPr>
              <a:t>Similar a Xamarin.Forms, ofrece una amplia gama de controles para interfaces de usuario.</a:t>
            </a:r>
          </a:p>
          <a:p>
            <a:pPr marL="342900" indent="-342900" algn="just">
              <a:buFont typeface="Wingdings" panose="05000000000000000000" pitchFamily="2" charset="2"/>
              <a:buChar char="ü"/>
            </a:pPr>
            <a:r>
              <a:rPr lang="es-ES" sz="2400" b="1" i="0" dirty="0">
                <a:effectLst/>
              </a:rPr>
              <a:t>Handlers: </a:t>
            </a:r>
            <a:r>
              <a:rPr lang="es-ES" sz="2400" b="0" i="0" dirty="0">
                <a:effectLst/>
              </a:rPr>
              <a:t>En lugar de Renderers, .NET MAUI utiliza Handlers, que proporcionan mayor flexibilidad y reutilización de código, permitiendo una personalización más avanzada y mejor optimización.</a:t>
            </a:r>
          </a:p>
        </p:txBody>
      </p:sp>
      <p:pic>
        <p:nvPicPr>
          <p:cNvPr id="1026" name="Picture 2" descr="La leyenda de Xamarin… - Resuelve"/>
          <p:cNvPicPr>
            <a:picLocks noChangeAspect="1" noChangeArrowheads="1"/>
          </p:cNvPicPr>
          <p:nvPr/>
        </p:nvPicPr>
        <p:blipFill rotWithShape="1">
          <a:blip r:embed="rId2">
            <a:extLst>
              <a:ext uri="{28A0092B-C50C-407E-A947-70E740481C1C}">
                <a14:useLocalDpi xmlns:a14="http://schemas.microsoft.com/office/drawing/2010/main" val="0"/>
              </a:ext>
            </a:extLst>
          </a:blip>
          <a:srcRect t="18523" b="14552"/>
          <a:stretch/>
        </p:blipFill>
        <p:spPr bwMode="auto">
          <a:xfrm>
            <a:off x="4016766" y="803277"/>
            <a:ext cx="3477345" cy="97741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isplaying Base64 encoded images in .NET MAUI · Gerald's blog about .NET, .NET  MAUI, Blazor, ASP.NET, Git, Azure and more!">
            <a:extLst>
              <a:ext uri="{FF2B5EF4-FFF2-40B4-BE49-F238E27FC236}">
                <a16:creationId xmlns:a16="http://schemas.microsoft.com/office/drawing/2014/main" id="{C8056DF3-F637-431E-AA1E-26DA0D74DB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4111" y="682385"/>
            <a:ext cx="12192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03516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244F1F-F93E-4849-9D35-A9C556665BB5}"/>
              </a:ext>
            </a:extLst>
          </p:cNvPr>
          <p:cNvSpPr txBox="1"/>
          <p:nvPr/>
        </p:nvSpPr>
        <p:spPr>
          <a:xfrm>
            <a:off x="347214" y="941081"/>
            <a:ext cx="6094562" cy="369332"/>
          </a:xfrm>
          <a:prstGeom prst="rect">
            <a:avLst/>
          </a:prstGeom>
          <a:noFill/>
        </p:spPr>
        <p:txBody>
          <a:bodyPr wrap="square">
            <a:spAutoFit/>
          </a:bodyPr>
          <a:lstStyle/>
          <a:p>
            <a:r>
              <a:rPr lang="en-US" sz="1800" dirty="0">
                <a:solidFill>
                  <a:srgbClr val="FF0000"/>
                </a:solidFill>
                <a:latin typeface="Consolas" panose="020B0609020204030204" pitchFamily="49" charset="0"/>
              </a:rPr>
              <a:t> x</a:t>
            </a:r>
            <a:r>
              <a:rPr lang="en-US" sz="1800" dirty="0">
                <a:solidFill>
                  <a:srgbClr val="0000FF"/>
                </a:solidFill>
                <a:latin typeface="Consolas" panose="020B0609020204030204" pitchFamily="49" charset="0"/>
              </a:rPr>
              <a:t>:</a:t>
            </a:r>
            <a:r>
              <a:rPr lang="en-US" sz="1800" dirty="0">
                <a:solidFill>
                  <a:srgbClr val="FF0000"/>
                </a:solidFill>
                <a:latin typeface="Consolas" panose="020B0609020204030204" pitchFamily="49" charset="0"/>
              </a:rPr>
              <a:t>Name</a:t>
            </a:r>
            <a:r>
              <a:rPr lang="en-US" sz="1800" dirty="0">
                <a:solidFill>
                  <a:srgbClr val="0000FF"/>
                </a:solidFill>
                <a:latin typeface="Consolas" panose="020B0609020204030204" pitchFamily="49" charset="0"/>
              </a:rPr>
              <a:t>="ir_html"</a:t>
            </a:r>
            <a:r>
              <a:rPr lang="en-US" sz="1800" dirty="0">
                <a:solidFill>
                  <a:srgbClr val="FF0000"/>
                </a:solidFill>
                <a:latin typeface="Consolas" panose="020B0609020204030204" pitchFamily="49" charset="0"/>
              </a:rPr>
              <a:t> Clicked</a:t>
            </a:r>
            <a:r>
              <a:rPr lang="en-US" sz="1800" dirty="0">
                <a:solidFill>
                  <a:srgbClr val="0000FF"/>
                </a:solidFill>
                <a:latin typeface="Consolas" panose="020B0609020204030204" pitchFamily="49" charset="0"/>
              </a:rPr>
              <a:t>="ir_html_Clicked" /&gt;</a:t>
            </a:r>
            <a:endParaRPr lang="es-DO" dirty="0"/>
          </a:p>
        </p:txBody>
      </p:sp>
      <p:sp>
        <p:nvSpPr>
          <p:cNvPr id="4" name="TextBox 3">
            <a:extLst>
              <a:ext uri="{FF2B5EF4-FFF2-40B4-BE49-F238E27FC236}">
                <a16:creationId xmlns:a16="http://schemas.microsoft.com/office/drawing/2014/main" id="{BD41C3E0-AD52-495E-97A8-31B592102D85}"/>
              </a:ext>
            </a:extLst>
          </p:cNvPr>
          <p:cNvSpPr txBox="1"/>
          <p:nvPr/>
        </p:nvSpPr>
        <p:spPr>
          <a:xfrm>
            <a:off x="198408" y="138023"/>
            <a:ext cx="11795184" cy="646331"/>
          </a:xfrm>
          <a:prstGeom prst="rect">
            <a:avLst/>
          </a:prstGeom>
          <a:noFill/>
        </p:spPr>
        <p:txBody>
          <a:bodyPr wrap="square" rtlCol="0">
            <a:spAutoFit/>
          </a:bodyPr>
          <a:lstStyle/>
          <a:p>
            <a:r>
              <a:rPr lang="en-US" dirty="0"/>
              <a:t>Agregamos entre el boton y antes de cerrar la ultima etiquetas este codigo, en cada caso hacia donde quieres que nevegue tu app.</a:t>
            </a:r>
            <a:endParaRPr lang="es-DO" dirty="0"/>
          </a:p>
        </p:txBody>
      </p:sp>
      <p:cxnSp>
        <p:nvCxnSpPr>
          <p:cNvPr id="6" name="Straight Arrow Connector 5">
            <a:extLst>
              <a:ext uri="{FF2B5EF4-FFF2-40B4-BE49-F238E27FC236}">
                <a16:creationId xmlns:a16="http://schemas.microsoft.com/office/drawing/2014/main" id="{2EBD8810-6425-4E1F-A731-5B68293EE906}"/>
              </a:ext>
            </a:extLst>
          </p:cNvPr>
          <p:cNvCxnSpPr/>
          <p:nvPr/>
        </p:nvCxnSpPr>
        <p:spPr>
          <a:xfrm>
            <a:off x="4002657" y="461188"/>
            <a:ext cx="1958196" cy="5826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8F0BD22-E4C1-4706-94CC-A91987808D02}"/>
              </a:ext>
            </a:extLst>
          </p:cNvPr>
          <p:cNvSpPr txBox="1"/>
          <p:nvPr/>
        </p:nvSpPr>
        <p:spPr>
          <a:xfrm>
            <a:off x="4002657" y="2973751"/>
            <a:ext cx="6064370" cy="369332"/>
          </a:xfrm>
          <a:prstGeom prst="rect">
            <a:avLst/>
          </a:prstGeom>
          <a:noFill/>
        </p:spPr>
        <p:txBody>
          <a:bodyPr wrap="square" rtlCol="0">
            <a:spAutoFit/>
          </a:bodyPr>
          <a:lstStyle/>
          <a:p>
            <a:r>
              <a:rPr lang="en-US" b="1" dirty="0"/>
              <a:t>Agregar este codigo Amarillo al codigo MainPage.xaml.cs</a:t>
            </a:r>
            <a:endParaRPr lang="es-DO" b="1" dirty="0"/>
          </a:p>
        </p:txBody>
      </p:sp>
      <p:sp>
        <p:nvSpPr>
          <p:cNvPr id="10" name="Rectangle: Rounded Corners 9">
            <a:extLst>
              <a:ext uri="{FF2B5EF4-FFF2-40B4-BE49-F238E27FC236}">
                <a16:creationId xmlns:a16="http://schemas.microsoft.com/office/drawing/2014/main" id="{154D9A0E-1194-4165-B022-33CA4EA47A7C}"/>
              </a:ext>
            </a:extLst>
          </p:cNvPr>
          <p:cNvSpPr/>
          <p:nvPr/>
        </p:nvSpPr>
        <p:spPr>
          <a:xfrm>
            <a:off x="77638" y="1595887"/>
            <a:ext cx="10506974" cy="5124090"/>
          </a:xfrm>
          <a:prstGeom prst="roundRect">
            <a:avLst>
              <a:gd name="adj" fmla="val 3903"/>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1" name="TextBox 10">
            <a:extLst>
              <a:ext uri="{FF2B5EF4-FFF2-40B4-BE49-F238E27FC236}">
                <a16:creationId xmlns:a16="http://schemas.microsoft.com/office/drawing/2014/main" id="{ACC60D99-5767-4C26-9A61-8D8405F4EE0D}"/>
              </a:ext>
            </a:extLst>
          </p:cNvPr>
          <p:cNvSpPr txBox="1"/>
          <p:nvPr/>
        </p:nvSpPr>
        <p:spPr>
          <a:xfrm>
            <a:off x="138023" y="1757275"/>
            <a:ext cx="10386204" cy="4801314"/>
          </a:xfrm>
          <a:prstGeom prst="rect">
            <a:avLst/>
          </a:prstGeom>
          <a:noFill/>
        </p:spPr>
        <p:txBody>
          <a:bodyPr wrap="square">
            <a:spAutoFit/>
          </a:bodyPr>
          <a:lstStyle/>
          <a:p>
            <a:r>
              <a:rPr lang="es-DO" sz="900" dirty="0">
                <a:solidFill>
                  <a:srgbClr val="0000FF"/>
                </a:solidFill>
                <a:latin typeface="Consolas" panose="020B0609020204030204" pitchFamily="49" charset="0"/>
              </a:rPr>
              <a:t>using</a:t>
            </a:r>
            <a:r>
              <a:rPr lang="es-DO" sz="900" dirty="0">
                <a:solidFill>
                  <a:srgbClr val="000000"/>
                </a:solidFill>
                <a:latin typeface="Consolas" panose="020B0609020204030204" pitchFamily="49" charset="0"/>
              </a:rPr>
              <a:t> System;</a:t>
            </a:r>
          </a:p>
          <a:p>
            <a:r>
              <a:rPr lang="es-DO" sz="900" dirty="0">
                <a:solidFill>
                  <a:srgbClr val="0000FF"/>
                </a:solidFill>
                <a:latin typeface="Consolas" panose="020B0609020204030204" pitchFamily="49" charset="0"/>
              </a:rPr>
              <a:t>using</a:t>
            </a:r>
            <a:r>
              <a:rPr lang="es-DO" sz="900" dirty="0">
                <a:solidFill>
                  <a:srgbClr val="000000"/>
                </a:solidFill>
                <a:latin typeface="Consolas" panose="020B0609020204030204" pitchFamily="49" charset="0"/>
              </a:rPr>
              <a:t> System.Collections.Generic;</a:t>
            </a:r>
          </a:p>
          <a:p>
            <a:r>
              <a:rPr lang="es-DO" sz="900" dirty="0">
                <a:solidFill>
                  <a:srgbClr val="0000FF"/>
                </a:solidFill>
                <a:latin typeface="Consolas" panose="020B0609020204030204" pitchFamily="49" charset="0"/>
              </a:rPr>
              <a:t>using</a:t>
            </a:r>
            <a:r>
              <a:rPr lang="es-DO" sz="900" dirty="0">
                <a:solidFill>
                  <a:srgbClr val="000000"/>
                </a:solidFill>
                <a:latin typeface="Consolas" panose="020B0609020204030204" pitchFamily="49" charset="0"/>
              </a:rPr>
              <a:t> System.ComponentModel;</a:t>
            </a:r>
          </a:p>
          <a:p>
            <a:r>
              <a:rPr lang="es-DO" sz="900" dirty="0">
                <a:solidFill>
                  <a:srgbClr val="0000FF"/>
                </a:solidFill>
                <a:latin typeface="Consolas" panose="020B0609020204030204" pitchFamily="49" charset="0"/>
              </a:rPr>
              <a:t>using</a:t>
            </a:r>
            <a:r>
              <a:rPr lang="es-DO" sz="900" dirty="0">
                <a:solidFill>
                  <a:srgbClr val="000000"/>
                </a:solidFill>
                <a:latin typeface="Consolas" panose="020B0609020204030204" pitchFamily="49" charset="0"/>
              </a:rPr>
              <a:t> System.Linq;</a:t>
            </a:r>
          </a:p>
          <a:p>
            <a:r>
              <a:rPr lang="es-DO" sz="900" dirty="0">
                <a:solidFill>
                  <a:srgbClr val="0000FF"/>
                </a:solidFill>
                <a:latin typeface="Consolas" panose="020B0609020204030204" pitchFamily="49" charset="0"/>
              </a:rPr>
              <a:t>using</a:t>
            </a:r>
            <a:r>
              <a:rPr lang="es-DO" sz="900" dirty="0">
                <a:solidFill>
                  <a:srgbClr val="000000"/>
                </a:solidFill>
                <a:latin typeface="Consolas" panose="020B0609020204030204" pitchFamily="49" charset="0"/>
              </a:rPr>
              <a:t> System.Text;</a:t>
            </a:r>
          </a:p>
          <a:p>
            <a:r>
              <a:rPr lang="es-DO" sz="900" dirty="0">
                <a:solidFill>
                  <a:srgbClr val="0000FF"/>
                </a:solidFill>
                <a:latin typeface="Consolas" panose="020B0609020204030204" pitchFamily="49" charset="0"/>
              </a:rPr>
              <a:t>using</a:t>
            </a:r>
            <a:r>
              <a:rPr lang="es-DO" sz="900" dirty="0">
                <a:solidFill>
                  <a:srgbClr val="000000"/>
                </a:solidFill>
                <a:latin typeface="Consolas" panose="020B0609020204030204" pitchFamily="49" charset="0"/>
              </a:rPr>
              <a:t> System.Threading.Tasks;</a:t>
            </a:r>
          </a:p>
          <a:p>
            <a:r>
              <a:rPr lang="es-DO" sz="900" dirty="0">
                <a:solidFill>
                  <a:srgbClr val="0000FF"/>
                </a:solidFill>
                <a:latin typeface="Consolas" panose="020B0609020204030204" pitchFamily="49" charset="0"/>
              </a:rPr>
              <a:t>using</a:t>
            </a:r>
            <a:r>
              <a:rPr lang="es-DO" sz="900" dirty="0">
                <a:solidFill>
                  <a:srgbClr val="000000"/>
                </a:solidFill>
                <a:latin typeface="Consolas" panose="020B0609020204030204" pitchFamily="49" charset="0"/>
              </a:rPr>
              <a:t> Xamarin.Forms;</a:t>
            </a:r>
          </a:p>
          <a:p>
            <a:r>
              <a:rPr lang="es-DO" sz="900" dirty="0">
                <a:solidFill>
                  <a:srgbClr val="0000FF"/>
                </a:solidFill>
                <a:highlight>
                  <a:srgbClr val="FFFF00"/>
                </a:highlight>
                <a:latin typeface="Consolas" panose="020B0609020204030204" pitchFamily="49" charset="0"/>
              </a:rPr>
              <a:t>using</a:t>
            </a:r>
            <a:r>
              <a:rPr lang="es-DO" sz="900" dirty="0">
                <a:solidFill>
                  <a:srgbClr val="000000"/>
                </a:solidFill>
                <a:highlight>
                  <a:srgbClr val="FFFF00"/>
                </a:highlight>
                <a:latin typeface="Consolas" panose="020B0609020204030204" pitchFamily="49" charset="0"/>
              </a:rPr>
              <a:t> Xamarin.Essentials;</a:t>
            </a:r>
          </a:p>
          <a:p>
            <a:endParaRPr lang="es-DO" sz="900" dirty="0">
              <a:solidFill>
                <a:srgbClr val="000000"/>
              </a:solidFill>
              <a:latin typeface="Consolas" panose="020B0609020204030204" pitchFamily="49" charset="0"/>
            </a:endParaRPr>
          </a:p>
          <a:p>
            <a:r>
              <a:rPr lang="es-DO" sz="900" dirty="0">
                <a:solidFill>
                  <a:srgbClr val="0000FF"/>
                </a:solidFill>
                <a:latin typeface="Consolas" panose="020B0609020204030204" pitchFamily="49" charset="0"/>
              </a:rPr>
              <a:t>namespace</a:t>
            </a:r>
            <a:r>
              <a:rPr lang="es-DO" sz="900" dirty="0">
                <a:solidFill>
                  <a:srgbClr val="000000"/>
                </a:solidFill>
                <a:latin typeface="Consolas" panose="020B0609020204030204" pitchFamily="49" charset="0"/>
              </a:rPr>
              <a:t> GRIP_LENGUAJES_PROG</a:t>
            </a:r>
          </a:p>
          <a:p>
            <a:r>
              <a:rPr lang="es-DO" sz="900" dirty="0">
                <a:solidFill>
                  <a:srgbClr val="000000"/>
                </a:solidFill>
                <a:latin typeface="Consolas" panose="020B0609020204030204" pitchFamily="49" charset="0"/>
              </a:rPr>
              <a:t>{</a:t>
            </a:r>
          </a:p>
          <a:p>
            <a:r>
              <a:rPr lang="es-DO" sz="900" dirty="0">
                <a:solidFill>
                  <a:srgbClr val="000000"/>
                </a:solidFill>
                <a:latin typeface="Consolas" panose="020B0609020204030204" pitchFamily="49" charset="0"/>
              </a:rPr>
              <a:t>    </a:t>
            </a:r>
            <a:r>
              <a:rPr lang="es-DO" sz="900" dirty="0">
                <a:solidFill>
                  <a:srgbClr val="0000FF"/>
                </a:solidFill>
                <a:latin typeface="Consolas" panose="020B0609020204030204" pitchFamily="49" charset="0"/>
              </a:rPr>
              <a:t>public</a:t>
            </a:r>
            <a:r>
              <a:rPr lang="es-DO" sz="900" dirty="0">
                <a:solidFill>
                  <a:srgbClr val="000000"/>
                </a:solidFill>
                <a:latin typeface="Consolas" panose="020B0609020204030204" pitchFamily="49" charset="0"/>
              </a:rPr>
              <a:t> </a:t>
            </a:r>
            <a:r>
              <a:rPr lang="es-DO" sz="900" dirty="0">
                <a:solidFill>
                  <a:srgbClr val="0000FF"/>
                </a:solidFill>
                <a:latin typeface="Consolas" panose="020B0609020204030204" pitchFamily="49" charset="0"/>
              </a:rPr>
              <a:t>partial</a:t>
            </a:r>
            <a:r>
              <a:rPr lang="es-DO" sz="900" dirty="0">
                <a:solidFill>
                  <a:srgbClr val="000000"/>
                </a:solidFill>
                <a:latin typeface="Consolas" panose="020B0609020204030204" pitchFamily="49" charset="0"/>
              </a:rPr>
              <a:t> </a:t>
            </a:r>
            <a:r>
              <a:rPr lang="es-DO" sz="900" dirty="0">
                <a:solidFill>
                  <a:srgbClr val="0000FF"/>
                </a:solidFill>
                <a:latin typeface="Consolas" panose="020B0609020204030204" pitchFamily="49" charset="0"/>
              </a:rPr>
              <a:t>class</a:t>
            </a:r>
            <a:r>
              <a:rPr lang="es-DO" sz="900" dirty="0">
                <a:solidFill>
                  <a:srgbClr val="000000"/>
                </a:solidFill>
                <a:latin typeface="Consolas" panose="020B0609020204030204" pitchFamily="49" charset="0"/>
              </a:rPr>
              <a:t> </a:t>
            </a:r>
            <a:r>
              <a:rPr lang="es-DO" sz="900" dirty="0">
                <a:solidFill>
                  <a:srgbClr val="2B91AF"/>
                </a:solidFill>
                <a:latin typeface="Consolas" panose="020B0609020204030204" pitchFamily="49" charset="0"/>
              </a:rPr>
              <a:t>MainPage</a:t>
            </a:r>
            <a:r>
              <a:rPr lang="es-DO" sz="900" dirty="0">
                <a:solidFill>
                  <a:srgbClr val="000000"/>
                </a:solidFill>
                <a:latin typeface="Consolas" panose="020B0609020204030204" pitchFamily="49" charset="0"/>
              </a:rPr>
              <a:t> : ContentPage</a:t>
            </a:r>
          </a:p>
          <a:p>
            <a:r>
              <a:rPr lang="es-DO" sz="900" dirty="0">
                <a:solidFill>
                  <a:srgbClr val="000000"/>
                </a:solidFill>
                <a:latin typeface="Consolas" panose="020B0609020204030204" pitchFamily="49" charset="0"/>
              </a:rPr>
              <a:t>    {</a:t>
            </a:r>
          </a:p>
          <a:p>
            <a:r>
              <a:rPr lang="es-DO" sz="900" dirty="0">
                <a:solidFill>
                  <a:srgbClr val="000000"/>
                </a:solidFill>
                <a:latin typeface="Consolas" panose="020B0609020204030204" pitchFamily="49" charset="0"/>
              </a:rPr>
              <a:t>        </a:t>
            </a:r>
            <a:r>
              <a:rPr lang="es-DO" sz="900" dirty="0">
                <a:solidFill>
                  <a:srgbClr val="0000FF"/>
                </a:solidFill>
                <a:latin typeface="Consolas" panose="020B0609020204030204" pitchFamily="49" charset="0"/>
              </a:rPr>
              <a:t>public</a:t>
            </a:r>
            <a:r>
              <a:rPr lang="es-DO" sz="900" dirty="0">
                <a:solidFill>
                  <a:srgbClr val="000000"/>
                </a:solidFill>
                <a:latin typeface="Consolas" panose="020B0609020204030204" pitchFamily="49" charset="0"/>
              </a:rPr>
              <a:t> </a:t>
            </a:r>
            <a:r>
              <a:rPr lang="es-DO" sz="900" dirty="0">
                <a:solidFill>
                  <a:srgbClr val="2B91AF"/>
                </a:solidFill>
                <a:latin typeface="Consolas" panose="020B0609020204030204" pitchFamily="49" charset="0"/>
              </a:rPr>
              <a:t>MainPage</a:t>
            </a:r>
            <a:r>
              <a:rPr lang="es-DO" sz="900" dirty="0">
                <a:solidFill>
                  <a:srgbClr val="000000"/>
                </a:solidFill>
                <a:latin typeface="Consolas" panose="020B0609020204030204" pitchFamily="49" charset="0"/>
              </a:rPr>
              <a:t>()</a:t>
            </a:r>
          </a:p>
          <a:p>
            <a:r>
              <a:rPr lang="es-DO" sz="900" dirty="0">
                <a:solidFill>
                  <a:srgbClr val="000000"/>
                </a:solidFill>
                <a:latin typeface="Consolas" panose="020B0609020204030204" pitchFamily="49" charset="0"/>
              </a:rPr>
              <a:t>        {</a:t>
            </a:r>
          </a:p>
          <a:p>
            <a:r>
              <a:rPr lang="es-DO" sz="900" dirty="0">
                <a:solidFill>
                  <a:srgbClr val="000000"/>
                </a:solidFill>
                <a:latin typeface="Consolas" panose="020B0609020204030204" pitchFamily="49" charset="0"/>
              </a:rPr>
              <a:t>            InitializeComponent();</a:t>
            </a:r>
          </a:p>
          <a:p>
            <a:r>
              <a:rPr lang="es-DO" sz="900" dirty="0">
                <a:solidFill>
                  <a:srgbClr val="000000"/>
                </a:solidFill>
                <a:latin typeface="Consolas" panose="020B0609020204030204" pitchFamily="49" charset="0"/>
              </a:rPr>
              <a:t>        }</a:t>
            </a:r>
          </a:p>
          <a:p>
            <a:endParaRPr lang="es-DO" sz="900" dirty="0">
              <a:solidFill>
                <a:srgbClr val="000000"/>
              </a:solidFill>
              <a:latin typeface="Consolas" panose="020B0609020204030204" pitchFamily="49" charset="0"/>
            </a:endParaRPr>
          </a:p>
          <a:p>
            <a:r>
              <a:rPr lang="en-US" sz="900" dirty="0">
                <a:solidFill>
                  <a:srgbClr val="000000"/>
                </a:solidFill>
                <a:highlight>
                  <a:srgbClr val="FFFF00"/>
                </a:highlight>
                <a:latin typeface="Consolas" panose="020B0609020204030204" pitchFamily="49" charset="0"/>
              </a:rPr>
              <a:t>        </a:t>
            </a:r>
            <a:r>
              <a:rPr lang="en-US" sz="900" dirty="0">
                <a:solidFill>
                  <a:srgbClr val="0000FF"/>
                </a:solidFill>
                <a:highlight>
                  <a:srgbClr val="FFFF00"/>
                </a:highlight>
                <a:latin typeface="Consolas" panose="020B0609020204030204" pitchFamily="49" charset="0"/>
              </a:rPr>
              <a:t>private</a:t>
            </a:r>
            <a:r>
              <a:rPr lang="en-US" sz="900" dirty="0">
                <a:solidFill>
                  <a:srgbClr val="000000"/>
                </a:solidFill>
                <a:highlight>
                  <a:srgbClr val="FFFF00"/>
                </a:highlight>
                <a:latin typeface="Consolas" panose="020B0609020204030204" pitchFamily="49" charset="0"/>
              </a:rPr>
              <a:t> </a:t>
            </a:r>
            <a:r>
              <a:rPr lang="en-US" sz="900" dirty="0">
                <a:solidFill>
                  <a:srgbClr val="0000FF"/>
                </a:solidFill>
                <a:highlight>
                  <a:srgbClr val="FFFF00"/>
                </a:highlight>
                <a:latin typeface="Consolas" panose="020B0609020204030204" pitchFamily="49" charset="0"/>
              </a:rPr>
              <a:t>void</a:t>
            </a:r>
            <a:r>
              <a:rPr lang="en-US" sz="900" dirty="0">
                <a:solidFill>
                  <a:srgbClr val="000000"/>
                </a:solidFill>
                <a:highlight>
                  <a:srgbClr val="FFFF00"/>
                </a:highlight>
                <a:latin typeface="Consolas" panose="020B0609020204030204" pitchFamily="49" charset="0"/>
              </a:rPr>
              <a:t> ir_html_Clicked(</a:t>
            </a:r>
            <a:r>
              <a:rPr lang="en-US" sz="900" dirty="0">
                <a:solidFill>
                  <a:srgbClr val="0000FF"/>
                </a:solidFill>
                <a:highlight>
                  <a:srgbClr val="FFFF00"/>
                </a:highlight>
                <a:latin typeface="Consolas" panose="020B0609020204030204" pitchFamily="49" charset="0"/>
              </a:rPr>
              <a:t>object</a:t>
            </a:r>
            <a:r>
              <a:rPr lang="en-US" sz="900" dirty="0">
                <a:solidFill>
                  <a:srgbClr val="000000"/>
                </a:solidFill>
                <a:highlight>
                  <a:srgbClr val="FFFF00"/>
                </a:highlight>
                <a:latin typeface="Consolas" panose="020B0609020204030204" pitchFamily="49" charset="0"/>
              </a:rPr>
              <a:t> sender, EventArgs e)</a:t>
            </a:r>
          </a:p>
          <a:p>
            <a:r>
              <a:rPr lang="es-DO" sz="900" dirty="0">
                <a:solidFill>
                  <a:srgbClr val="000000"/>
                </a:solidFill>
                <a:highlight>
                  <a:srgbClr val="FFFF00"/>
                </a:highlight>
                <a:latin typeface="Consolas" panose="020B0609020204030204" pitchFamily="49" charset="0"/>
              </a:rPr>
              <a:t>        {</a:t>
            </a:r>
          </a:p>
          <a:p>
            <a:r>
              <a:rPr lang="es-DO" sz="900" dirty="0">
                <a:solidFill>
                  <a:srgbClr val="000000"/>
                </a:solidFill>
                <a:highlight>
                  <a:srgbClr val="FFFF00"/>
                </a:highlight>
                <a:latin typeface="Consolas" panose="020B0609020204030204" pitchFamily="49" charset="0"/>
              </a:rPr>
              <a:t>            Browser.OpenAsync(</a:t>
            </a:r>
            <a:r>
              <a:rPr lang="es-DO" sz="900" dirty="0">
                <a:solidFill>
                  <a:srgbClr val="A31515"/>
                </a:solidFill>
                <a:highlight>
                  <a:srgbClr val="FFFF00"/>
                </a:highlight>
                <a:latin typeface="Consolas" panose="020B0609020204030204" pitchFamily="49" charset="0"/>
              </a:rPr>
              <a:t>"https://es.wikipedia.org/wiki/HTML"</a:t>
            </a:r>
            <a:r>
              <a:rPr lang="es-DO" sz="900" dirty="0">
                <a:solidFill>
                  <a:srgbClr val="000000"/>
                </a:solidFill>
                <a:highlight>
                  <a:srgbClr val="FFFF00"/>
                </a:highlight>
                <a:latin typeface="Consolas" panose="020B0609020204030204" pitchFamily="49" charset="0"/>
              </a:rPr>
              <a:t>, BrowserLaunchMode.SystemPreferred);</a:t>
            </a:r>
          </a:p>
          <a:p>
            <a:r>
              <a:rPr lang="es-DO" sz="900" dirty="0">
                <a:solidFill>
                  <a:srgbClr val="000000"/>
                </a:solidFill>
                <a:highlight>
                  <a:srgbClr val="FFFF00"/>
                </a:highlight>
                <a:latin typeface="Consolas" panose="020B0609020204030204" pitchFamily="49" charset="0"/>
              </a:rPr>
              <a:t>        }</a:t>
            </a:r>
          </a:p>
          <a:p>
            <a:endParaRPr lang="es-DO" sz="900" dirty="0">
              <a:solidFill>
                <a:srgbClr val="000000"/>
              </a:solidFill>
              <a:highlight>
                <a:srgbClr val="FFFF00"/>
              </a:highlight>
              <a:latin typeface="Consolas" panose="020B0609020204030204" pitchFamily="49" charset="0"/>
            </a:endParaRPr>
          </a:p>
          <a:p>
            <a:r>
              <a:rPr lang="en-US" sz="900" dirty="0">
                <a:solidFill>
                  <a:srgbClr val="000000"/>
                </a:solidFill>
                <a:highlight>
                  <a:srgbClr val="FFFF00"/>
                </a:highlight>
                <a:latin typeface="Consolas" panose="020B0609020204030204" pitchFamily="49" charset="0"/>
              </a:rPr>
              <a:t>        </a:t>
            </a:r>
            <a:r>
              <a:rPr lang="en-US" sz="900" dirty="0">
                <a:solidFill>
                  <a:srgbClr val="0000FF"/>
                </a:solidFill>
                <a:highlight>
                  <a:srgbClr val="FFFF00"/>
                </a:highlight>
                <a:latin typeface="Consolas" panose="020B0609020204030204" pitchFamily="49" charset="0"/>
              </a:rPr>
              <a:t>private</a:t>
            </a:r>
            <a:r>
              <a:rPr lang="en-US" sz="900" dirty="0">
                <a:solidFill>
                  <a:srgbClr val="000000"/>
                </a:solidFill>
                <a:highlight>
                  <a:srgbClr val="FFFF00"/>
                </a:highlight>
                <a:latin typeface="Consolas" panose="020B0609020204030204" pitchFamily="49" charset="0"/>
              </a:rPr>
              <a:t> </a:t>
            </a:r>
            <a:r>
              <a:rPr lang="en-US" sz="900" dirty="0">
                <a:solidFill>
                  <a:srgbClr val="0000FF"/>
                </a:solidFill>
                <a:highlight>
                  <a:srgbClr val="FFFF00"/>
                </a:highlight>
                <a:latin typeface="Consolas" panose="020B0609020204030204" pitchFamily="49" charset="0"/>
              </a:rPr>
              <a:t>void</a:t>
            </a:r>
            <a:r>
              <a:rPr lang="en-US" sz="900" dirty="0">
                <a:solidFill>
                  <a:srgbClr val="000000"/>
                </a:solidFill>
                <a:highlight>
                  <a:srgbClr val="FFFF00"/>
                </a:highlight>
                <a:latin typeface="Consolas" panose="020B0609020204030204" pitchFamily="49" charset="0"/>
              </a:rPr>
              <a:t> Ir_css_Clicked(</a:t>
            </a:r>
            <a:r>
              <a:rPr lang="en-US" sz="900" dirty="0">
                <a:solidFill>
                  <a:srgbClr val="0000FF"/>
                </a:solidFill>
                <a:highlight>
                  <a:srgbClr val="FFFF00"/>
                </a:highlight>
                <a:latin typeface="Consolas" panose="020B0609020204030204" pitchFamily="49" charset="0"/>
              </a:rPr>
              <a:t>object</a:t>
            </a:r>
            <a:r>
              <a:rPr lang="en-US" sz="900" dirty="0">
                <a:solidFill>
                  <a:srgbClr val="000000"/>
                </a:solidFill>
                <a:highlight>
                  <a:srgbClr val="FFFF00"/>
                </a:highlight>
                <a:latin typeface="Consolas" panose="020B0609020204030204" pitchFamily="49" charset="0"/>
              </a:rPr>
              <a:t> sender, EventArgs e)</a:t>
            </a:r>
          </a:p>
          <a:p>
            <a:r>
              <a:rPr lang="es-DO" sz="900" dirty="0">
                <a:solidFill>
                  <a:srgbClr val="000000"/>
                </a:solidFill>
                <a:highlight>
                  <a:srgbClr val="FFFF00"/>
                </a:highlight>
                <a:latin typeface="Consolas" panose="020B0609020204030204" pitchFamily="49" charset="0"/>
              </a:rPr>
              <a:t>        {</a:t>
            </a:r>
          </a:p>
          <a:p>
            <a:r>
              <a:rPr lang="es-DO" sz="900" dirty="0">
                <a:solidFill>
                  <a:srgbClr val="000000"/>
                </a:solidFill>
                <a:highlight>
                  <a:srgbClr val="FFFF00"/>
                </a:highlight>
                <a:latin typeface="Consolas" panose="020B0609020204030204" pitchFamily="49" charset="0"/>
              </a:rPr>
              <a:t>            Browser.OpenAsync(</a:t>
            </a:r>
            <a:r>
              <a:rPr lang="es-DO" sz="900" dirty="0">
                <a:solidFill>
                  <a:srgbClr val="A31515"/>
                </a:solidFill>
                <a:highlight>
                  <a:srgbClr val="FFFF00"/>
                </a:highlight>
                <a:latin typeface="Consolas" panose="020B0609020204030204" pitchFamily="49" charset="0"/>
              </a:rPr>
              <a:t>"https://es.wikipedia.org/wiki/Hoja_de_estilos_en_cascada"</a:t>
            </a:r>
            <a:r>
              <a:rPr lang="es-DO" sz="900" dirty="0">
                <a:solidFill>
                  <a:srgbClr val="000000"/>
                </a:solidFill>
                <a:highlight>
                  <a:srgbClr val="FFFF00"/>
                </a:highlight>
                <a:latin typeface="Consolas" panose="020B0609020204030204" pitchFamily="49" charset="0"/>
              </a:rPr>
              <a:t>, BrowserLaunchMode.SystemPreferred);</a:t>
            </a:r>
          </a:p>
          <a:p>
            <a:r>
              <a:rPr lang="es-DO" sz="900" dirty="0">
                <a:solidFill>
                  <a:srgbClr val="000000"/>
                </a:solidFill>
                <a:highlight>
                  <a:srgbClr val="FFFF00"/>
                </a:highlight>
                <a:latin typeface="Consolas" panose="020B0609020204030204" pitchFamily="49" charset="0"/>
              </a:rPr>
              <a:t>        }</a:t>
            </a:r>
          </a:p>
          <a:p>
            <a:endParaRPr lang="es-DO" sz="900" dirty="0">
              <a:solidFill>
                <a:srgbClr val="000000"/>
              </a:solidFill>
              <a:highlight>
                <a:srgbClr val="FFFF00"/>
              </a:highlight>
              <a:latin typeface="Consolas" panose="020B0609020204030204" pitchFamily="49" charset="0"/>
            </a:endParaRPr>
          </a:p>
          <a:p>
            <a:r>
              <a:rPr lang="es-DO" sz="900" dirty="0">
                <a:solidFill>
                  <a:srgbClr val="000000"/>
                </a:solidFill>
                <a:highlight>
                  <a:srgbClr val="FFFF00"/>
                </a:highlight>
                <a:latin typeface="Consolas" panose="020B0609020204030204" pitchFamily="49" charset="0"/>
              </a:rPr>
              <a:t>        </a:t>
            </a:r>
            <a:r>
              <a:rPr lang="es-DO" sz="900" dirty="0">
                <a:solidFill>
                  <a:srgbClr val="0000FF"/>
                </a:solidFill>
                <a:highlight>
                  <a:srgbClr val="FFFF00"/>
                </a:highlight>
                <a:latin typeface="Consolas" panose="020B0609020204030204" pitchFamily="49" charset="0"/>
              </a:rPr>
              <a:t>private</a:t>
            </a:r>
            <a:r>
              <a:rPr lang="es-DO" sz="900" dirty="0">
                <a:solidFill>
                  <a:srgbClr val="000000"/>
                </a:solidFill>
                <a:highlight>
                  <a:srgbClr val="FFFF00"/>
                </a:highlight>
                <a:latin typeface="Consolas" panose="020B0609020204030204" pitchFamily="49" charset="0"/>
              </a:rPr>
              <a:t> </a:t>
            </a:r>
            <a:r>
              <a:rPr lang="es-DO" sz="900" dirty="0">
                <a:solidFill>
                  <a:srgbClr val="0000FF"/>
                </a:solidFill>
                <a:highlight>
                  <a:srgbClr val="FFFF00"/>
                </a:highlight>
                <a:latin typeface="Consolas" panose="020B0609020204030204" pitchFamily="49" charset="0"/>
              </a:rPr>
              <a:t>void</a:t>
            </a:r>
            <a:r>
              <a:rPr lang="es-DO" sz="900" dirty="0">
                <a:solidFill>
                  <a:srgbClr val="000000"/>
                </a:solidFill>
                <a:highlight>
                  <a:srgbClr val="FFFF00"/>
                </a:highlight>
                <a:latin typeface="Consolas" panose="020B0609020204030204" pitchFamily="49" charset="0"/>
              </a:rPr>
              <a:t> </a:t>
            </a:r>
            <a:r>
              <a:rPr lang="es-DO" sz="900" dirty="0" err="1">
                <a:solidFill>
                  <a:srgbClr val="000000"/>
                </a:solidFill>
                <a:highlight>
                  <a:srgbClr val="FFFF00"/>
                </a:highlight>
                <a:latin typeface="Consolas" panose="020B0609020204030204" pitchFamily="49" charset="0"/>
              </a:rPr>
              <a:t>ver_powerbi_Clicked</a:t>
            </a:r>
            <a:r>
              <a:rPr lang="es-DO" sz="900" dirty="0">
                <a:solidFill>
                  <a:srgbClr val="000000"/>
                </a:solidFill>
                <a:highlight>
                  <a:srgbClr val="FFFF00"/>
                </a:highlight>
                <a:latin typeface="Consolas" panose="020B0609020204030204" pitchFamily="49" charset="0"/>
              </a:rPr>
              <a:t>(</a:t>
            </a:r>
            <a:r>
              <a:rPr lang="es-DO" sz="900" dirty="0">
                <a:solidFill>
                  <a:srgbClr val="0000FF"/>
                </a:solidFill>
                <a:highlight>
                  <a:srgbClr val="FFFF00"/>
                </a:highlight>
                <a:latin typeface="Consolas" panose="020B0609020204030204" pitchFamily="49" charset="0"/>
              </a:rPr>
              <a:t>object</a:t>
            </a:r>
            <a:r>
              <a:rPr lang="es-DO" sz="900" dirty="0">
                <a:solidFill>
                  <a:srgbClr val="000000"/>
                </a:solidFill>
                <a:highlight>
                  <a:srgbClr val="FFFF00"/>
                </a:highlight>
                <a:latin typeface="Consolas" panose="020B0609020204030204" pitchFamily="49" charset="0"/>
              </a:rPr>
              <a:t> sender, EventArgs e)</a:t>
            </a:r>
          </a:p>
          <a:p>
            <a:r>
              <a:rPr lang="es-DO" sz="900" dirty="0">
                <a:solidFill>
                  <a:srgbClr val="000000"/>
                </a:solidFill>
                <a:highlight>
                  <a:srgbClr val="FFFF00"/>
                </a:highlight>
                <a:latin typeface="Consolas" panose="020B0609020204030204" pitchFamily="49" charset="0"/>
              </a:rPr>
              <a:t>        {</a:t>
            </a:r>
          </a:p>
          <a:p>
            <a:r>
              <a:rPr lang="es-DO" sz="900" dirty="0">
                <a:solidFill>
                  <a:srgbClr val="000000"/>
                </a:solidFill>
                <a:highlight>
                  <a:srgbClr val="FFFF00"/>
                </a:highlight>
                <a:latin typeface="Consolas" panose="020B0609020204030204" pitchFamily="49" charset="0"/>
              </a:rPr>
              <a:t>            Browser.OpenAsync(</a:t>
            </a:r>
            <a:r>
              <a:rPr lang="es-DO" sz="900" dirty="0">
                <a:solidFill>
                  <a:srgbClr val="A31515"/>
                </a:solidFill>
                <a:highlight>
                  <a:srgbClr val="FFFF00"/>
                </a:highlight>
                <a:latin typeface="Consolas" panose="020B0609020204030204" pitchFamily="49" charset="0"/>
              </a:rPr>
              <a:t>" https://powerbi.microsoft.com/es-es/what-is-power-bi/"</a:t>
            </a:r>
            <a:r>
              <a:rPr lang="es-DO" sz="900" dirty="0">
                <a:solidFill>
                  <a:srgbClr val="000000"/>
                </a:solidFill>
                <a:highlight>
                  <a:srgbClr val="FFFF00"/>
                </a:highlight>
                <a:latin typeface="Consolas" panose="020B0609020204030204" pitchFamily="49" charset="0"/>
              </a:rPr>
              <a:t>, BrowserLaunchMode.SystemPreferred);</a:t>
            </a:r>
          </a:p>
          <a:p>
            <a:r>
              <a:rPr lang="es-DO" sz="900" dirty="0">
                <a:solidFill>
                  <a:srgbClr val="000000"/>
                </a:solidFill>
                <a:highlight>
                  <a:srgbClr val="FFFF00"/>
                </a:highlight>
                <a:latin typeface="Consolas" panose="020B0609020204030204" pitchFamily="49" charset="0"/>
              </a:rPr>
              <a:t>        }</a:t>
            </a:r>
          </a:p>
          <a:p>
            <a:r>
              <a:rPr lang="es-DO" sz="900" dirty="0">
                <a:solidFill>
                  <a:srgbClr val="000000"/>
                </a:solidFill>
                <a:latin typeface="Consolas" panose="020B0609020204030204" pitchFamily="49" charset="0"/>
              </a:rPr>
              <a:t>    }</a:t>
            </a:r>
          </a:p>
          <a:p>
            <a:r>
              <a:rPr lang="es-DO" sz="900" dirty="0">
                <a:solidFill>
                  <a:srgbClr val="000000"/>
                </a:solidFill>
                <a:latin typeface="Consolas" panose="020B0609020204030204" pitchFamily="49" charset="0"/>
              </a:rPr>
              <a:t>}</a:t>
            </a:r>
          </a:p>
        </p:txBody>
      </p:sp>
      <p:cxnSp>
        <p:nvCxnSpPr>
          <p:cNvPr id="7" name="Straight Arrow Connector 6">
            <a:extLst>
              <a:ext uri="{FF2B5EF4-FFF2-40B4-BE49-F238E27FC236}">
                <a16:creationId xmlns:a16="http://schemas.microsoft.com/office/drawing/2014/main" id="{325FB7C8-3D2C-4BC6-B7BD-B0768AE7CD1F}"/>
              </a:ext>
            </a:extLst>
          </p:cNvPr>
          <p:cNvCxnSpPr/>
          <p:nvPr/>
        </p:nvCxnSpPr>
        <p:spPr>
          <a:xfrm flipH="1" flipV="1">
            <a:off x="1811547" y="2829464"/>
            <a:ext cx="2191110" cy="396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0A1AACC-7446-43FA-B1EE-A47312731557}"/>
              </a:ext>
            </a:extLst>
          </p:cNvPr>
          <p:cNvCxnSpPr>
            <a:cxnSpLocks/>
          </p:cNvCxnSpPr>
          <p:nvPr/>
        </p:nvCxnSpPr>
        <p:spPr>
          <a:xfrm flipH="1">
            <a:off x="3135703" y="3226279"/>
            <a:ext cx="866954" cy="928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80612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ape&#10;&#10;Description automatically generated with medium confidence">
            <a:extLst>
              <a:ext uri="{FF2B5EF4-FFF2-40B4-BE49-F238E27FC236}">
                <a16:creationId xmlns:a16="http://schemas.microsoft.com/office/drawing/2014/main" id="{09057B5D-8FE9-4C57-829F-4216092D53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893" y="867748"/>
            <a:ext cx="2449638" cy="5682342"/>
          </a:xfrm>
          <a:prstGeom prst="rect">
            <a:avLst/>
          </a:prstGeom>
        </p:spPr>
      </p:pic>
      <p:pic>
        <p:nvPicPr>
          <p:cNvPr id="5" name="Picture 4" descr="Text, application&#10;&#10;Description automatically generated with medium confidence">
            <a:extLst>
              <a:ext uri="{FF2B5EF4-FFF2-40B4-BE49-F238E27FC236}">
                <a16:creationId xmlns:a16="http://schemas.microsoft.com/office/drawing/2014/main" id="{002E64F1-F7FD-4CA9-920E-40E7D85D68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1332" y="867748"/>
            <a:ext cx="2531900" cy="5682342"/>
          </a:xfrm>
          <a:prstGeom prst="rect">
            <a:avLst/>
          </a:prstGeom>
        </p:spPr>
      </p:pic>
      <p:pic>
        <p:nvPicPr>
          <p:cNvPr id="7" name="Picture 6" descr="Graphical user interface, application&#10;&#10;Description automatically generated with medium confidence">
            <a:extLst>
              <a:ext uri="{FF2B5EF4-FFF2-40B4-BE49-F238E27FC236}">
                <a16:creationId xmlns:a16="http://schemas.microsoft.com/office/drawing/2014/main" id="{99926D80-870D-4D19-895F-35A9E2AF57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2003" y="802434"/>
            <a:ext cx="2463619" cy="5682342"/>
          </a:xfrm>
          <a:prstGeom prst="rect">
            <a:avLst/>
          </a:prstGeom>
        </p:spPr>
      </p:pic>
      <p:sp>
        <p:nvSpPr>
          <p:cNvPr id="8" name="Arrow: Right 7">
            <a:extLst>
              <a:ext uri="{FF2B5EF4-FFF2-40B4-BE49-F238E27FC236}">
                <a16:creationId xmlns:a16="http://schemas.microsoft.com/office/drawing/2014/main" id="{A6D087A7-75B9-4F18-BDAB-D669D7E30E10}"/>
              </a:ext>
            </a:extLst>
          </p:cNvPr>
          <p:cNvSpPr/>
          <p:nvPr/>
        </p:nvSpPr>
        <p:spPr>
          <a:xfrm rot="5400000">
            <a:off x="2937567" y="2705877"/>
            <a:ext cx="1492898" cy="7837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9" name="Arrow: Right 8">
            <a:extLst>
              <a:ext uri="{FF2B5EF4-FFF2-40B4-BE49-F238E27FC236}">
                <a16:creationId xmlns:a16="http://schemas.microsoft.com/office/drawing/2014/main" id="{D8CF6AA5-5560-486E-B50B-75F042D976E7}"/>
              </a:ext>
            </a:extLst>
          </p:cNvPr>
          <p:cNvSpPr/>
          <p:nvPr/>
        </p:nvSpPr>
        <p:spPr>
          <a:xfrm>
            <a:off x="7442523" y="3452326"/>
            <a:ext cx="997641" cy="7837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35100469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rosie GIFs - Primo GIF - Latest Animated GIFs">
            <a:extLst>
              <a:ext uri="{FF2B5EF4-FFF2-40B4-BE49-F238E27FC236}">
                <a16:creationId xmlns:a16="http://schemas.microsoft.com/office/drawing/2014/main" id="{D547221F-B275-49B6-BEBB-A2636464EAE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28162" y="1606939"/>
            <a:ext cx="4746469" cy="395539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Update-Sign-90.417 | The Lerman Report®">
            <a:extLst>
              <a:ext uri="{FF2B5EF4-FFF2-40B4-BE49-F238E27FC236}">
                <a16:creationId xmlns:a16="http://schemas.microsoft.com/office/drawing/2014/main" id="{983C24EB-D122-4C2E-8370-AB62A69843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7711" y="2209081"/>
            <a:ext cx="6437593" cy="275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54651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creenshot, computer, computer&#10;&#10;Description automatically generated">
            <a:extLst>
              <a:ext uri="{FF2B5EF4-FFF2-40B4-BE49-F238E27FC236}">
                <a16:creationId xmlns:a16="http://schemas.microsoft.com/office/drawing/2014/main" id="{4F899C37-C90B-406F-A415-51AEF87040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6856"/>
            <a:ext cx="12192000" cy="6488775"/>
          </a:xfrm>
          <a:prstGeom prst="rect">
            <a:avLst/>
          </a:prstGeom>
        </p:spPr>
      </p:pic>
      <p:sp>
        <p:nvSpPr>
          <p:cNvPr id="4" name="Rectangle 3">
            <a:extLst>
              <a:ext uri="{FF2B5EF4-FFF2-40B4-BE49-F238E27FC236}">
                <a16:creationId xmlns:a16="http://schemas.microsoft.com/office/drawing/2014/main" id="{13D8720A-66E5-4369-92E8-5D0193B78AB6}"/>
              </a:ext>
            </a:extLst>
          </p:cNvPr>
          <p:cNvSpPr/>
          <p:nvPr/>
        </p:nvSpPr>
        <p:spPr>
          <a:xfrm>
            <a:off x="10631978" y="1704109"/>
            <a:ext cx="1138844" cy="914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 name="Rectangle 4">
            <a:extLst>
              <a:ext uri="{FF2B5EF4-FFF2-40B4-BE49-F238E27FC236}">
                <a16:creationId xmlns:a16="http://schemas.microsoft.com/office/drawing/2014/main" id="{F840D2D3-074D-4BAE-A2FC-D61D86448907}"/>
              </a:ext>
            </a:extLst>
          </p:cNvPr>
          <p:cNvSpPr/>
          <p:nvPr/>
        </p:nvSpPr>
        <p:spPr>
          <a:xfrm>
            <a:off x="872836" y="1413163"/>
            <a:ext cx="8229600" cy="25436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6" name="TextBox 5">
            <a:extLst>
              <a:ext uri="{FF2B5EF4-FFF2-40B4-BE49-F238E27FC236}">
                <a16:creationId xmlns:a16="http://schemas.microsoft.com/office/drawing/2014/main" id="{A69E3F51-5F00-49DB-98D0-197B15E468D1}"/>
              </a:ext>
            </a:extLst>
          </p:cNvPr>
          <p:cNvSpPr txBox="1"/>
          <p:nvPr/>
        </p:nvSpPr>
        <p:spPr>
          <a:xfrm>
            <a:off x="1654232" y="4131425"/>
            <a:ext cx="7281950" cy="646331"/>
          </a:xfrm>
          <a:prstGeom prst="rect">
            <a:avLst/>
          </a:prstGeom>
          <a:noFill/>
        </p:spPr>
        <p:txBody>
          <a:bodyPr wrap="square" rtlCol="0">
            <a:spAutoFit/>
          </a:bodyPr>
          <a:lstStyle/>
          <a:p>
            <a:pPr algn="ctr"/>
            <a:r>
              <a:rPr lang="en-US" dirty="0"/>
              <a:t>Crearemos un-Proyecto Nuevo, Vamos a sustituir este codigo que esta aqui en el cuadro rojo, por el codigo que les dejo en la siguiente pagina.</a:t>
            </a:r>
            <a:endParaRPr lang="es-DO" dirty="0"/>
          </a:p>
        </p:txBody>
      </p:sp>
      <p:cxnSp>
        <p:nvCxnSpPr>
          <p:cNvPr id="8" name="Straight Arrow Connector 7">
            <a:extLst>
              <a:ext uri="{FF2B5EF4-FFF2-40B4-BE49-F238E27FC236}">
                <a16:creationId xmlns:a16="http://schemas.microsoft.com/office/drawing/2014/main" id="{23F4CD61-EEE5-46ED-9E03-80AFAD9C029F}"/>
              </a:ext>
            </a:extLst>
          </p:cNvPr>
          <p:cNvCxnSpPr>
            <a:cxnSpLocks/>
          </p:cNvCxnSpPr>
          <p:nvPr/>
        </p:nvCxnSpPr>
        <p:spPr>
          <a:xfrm flipH="1" flipV="1">
            <a:off x="1654232" y="3956858"/>
            <a:ext cx="1338350" cy="17456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880858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7905292-F2F4-4815-917A-74B35E56CB09}"/>
              </a:ext>
            </a:extLst>
          </p:cNvPr>
          <p:cNvSpPr txBox="1"/>
          <p:nvPr/>
        </p:nvSpPr>
        <p:spPr>
          <a:xfrm>
            <a:off x="4152208" y="184436"/>
            <a:ext cx="3724101" cy="461665"/>
          </a:xfrm>
          <a:prstGeom prst="rect">
            <a:avLst/>
          </a:prstGeom>
          <a:noFill/>
        </p:spPr>
        <p:txBody>
          <a:bodyPr wrap="square" rtlCol="0">
            <a:spAutoFit/>
          </a:bodyPr>
          <a:lstStyle/>
          <a:p>
            <a:pPr algn="ctr"/>
            <a:r>
              <a:rPr lang="en-US" sz="2400" b="1" dirty="0"/>
              <a:t>Codigo MainPage.xaml</a:t>
            </a:r>
            <a:endParaRPr lang="es-DO" sz="2400" b="1" dirty="0"/>
          </a:p>
        </p:txBody>
      </p:sp>
      <p:sp>
        <p:nvSpPr>
          <p:cNvPr id="6" name="TextBox 5">
            <a:extLst>
              <a:ext uri="{FF2B5EF4-FFF2-40B4-BE49-F238E27FC236}">
                <a16:creationId xmlns:a16="http://schemas.microsoft.com/office/drawing/2014/main" id="{F46F7822-2E73-480C-8550-47CD57607757}"/>
              </a:ext>
            </a:extLst>
          </p:cNvPr>
          <p:cNvSpPr txBox="1"/>
          <p:nvPr/>
        </p:nvSpPr>
        <p:spPr>
          <a:xfrm>
            <a:off x="182881" y="646101"/>
            <a:ext cx="11662756" cy="6017032"/>
          </a:xfrm>
          <a:prstGeom prst="rect">
            <a:avLst/>
          </a:prstGeom>
          <a:noFill/>
        </p:spPr>
        <p:txBody>
          <a:bodyPr wrap="square">
            <a:spAutoFit/>
          </a:bodyPr>
          <a:lstStyle/>
          <a:p>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StackLayout</a:t>
            </a:r>
            <a:r>
              <a:rPr lang="es-DO" sz="500" dirty="0">
                <a:solidFill>
                  <a:srgbClr val="0000FF"/>
                </a:solidFill>
                <a:latin typeface="Consolas" panose="020B0609020204030204" pitchFamily="49" charset="0"/>
              </a:rPr>
              <a:t>&gt;</a:t>
            </a:r>
            <a:endParaRPr lang="es-DO" sz="500" dirty="0">
              <a:solidFill>
                <a:srgbClr val="000000"/>
              </a:solidFill>
              <a:latin typeface="Consolas" panose="020B0609020204030204" pitchFamily="49" charset="0"/>
            </a:endParaRPr>
          </a:p>
          <a:p>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Frame</a:t>
            </a:r>
            <a:r>
              <a:rPr lang="es-DO" sz="500" dirty="0">
                <a:solidFill>
                  <a:srgbClr val="FF0000"/>
                </a:solidFill>
                <a:latin typeface="Consolas" panose="020B0609020204030204" pitchFamily="49" charset="0"/>
              </a:rPr>
              <a:t> BorderColor</a:t>
            </a:r>
            <a:r>
              <a:rPr lang="es-DO" sz="500" dirty="0">
                <a:solidFill>
                  <a:srgbClr val="0000FF"/>
                </a:solidFill>
                <a:latin typeface="Consolas" panose="020B0609020204030204" pitchFamily="49" charset="0"/>
              </a:rPr>
              <a:t>="Orange"</a:t>
            </a:r>
            <a:r>
              <a:rPr lang="es-DO" sz="500" dirty="0">
                <a:solidFill>
                  <a:srgbClr val="000000"/>
                </a:solidFill>
                <a:latin typeface="Consolas" panose="020B0609020204030204" pitchFamily="49" charset="0"/>
              </a:rPr>
              <a:t> </a:t>
            </a:r>
          </a:p>
          <a:p>
            <a:r>
              <a:rPr lang="es-DO" sz="500" dirty="0">
                <a:solidFill>
                  <a:srgbClr val="000000"/>
                </a:solidFill>
                <a:latin typeface="Consolas" panose="020B0609020204030204" pitchFamily="49" charset="0"/>
              </a:rPr>
              <a:t>      </a:t>
            </a:r>
            <a:r>
              <a:rPr lang="es-DO" sz="500" dirty="0">
                <a:solidFill>
                  <a:srgbClr val="FF0000"/>
                </a:solidFill>
                <a:latin typeface="Consolas" panose="020B0609020204030204" pitchFamily="49" charset="0"/>
              </a:rPr>
              <a:t> CornerRadius</a:t>
            </a:r>
            <a:r>
              <a:rPr lang="es-DO" sz="500" dirty="0">
                <a:solidFill>
                  <a:srgbClr val="0000FF"/>
                </a:solidFill>
                <a:latin typeface="Consolas" panose="020B0609020204030204" pitchFamily="49" charset="0"/>
              </a:rPr>
              <a:t>="10"</a:t>
            </a:r>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FF0000"/>
                </a:solidFill>
                <a:latin typeface="Consolas" panose="020B0609020204030204" pitchFamily="49" charset="0"/>
              </a:rPr>
              <a:t> Padding</a:t>
            </a:r>
            <a:r>
              <a:rPr lang="es-DO" sz="500" dirty="0">
                <a:solidFill>
                  <a:srgbClr val="0000FF"/>
                </a:solidFill>
                <a:latin typeface="Consolas" panose="020B0609020204030204" pitchFamily="49" charset="0"/>
              </a:rPr>
              <a:t>="8"&gt;</a:t>
            </a:r>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StackLayout</a:t>
            </a:r>
            <a:r>
              <a:rPr lang="es-DO" sz="500" dirty="0">
                <a:solidFill>
                  <a:srgbClr val="0000FF"/>
                </a:solidFill>
                <a:latin typeface="Consolas" panose="020B0609020204030204" pitchFamily="49" charset="0"/>
              </a:rPr>
              <a:t>&gt;</a:t>
            </a:r>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Label</a:t>
            </a:r>
            <a:r>
              <a:rPr lang="es-DO" sz="500" dirty="0">
                <a:solidFill>
                  <a:srgbClr val="FF0000"/>
                </a:solidFill>
                <a:latin typeface="Consolas" panose="020B0609020204030204" pitchFamily="49" charset="0"/>
              </a:rPr>
              <a:t> Text</a:t>
            </a:r>
            <a:r>
              <a:rPr lang="es-DO" sz="500" dirty="0">
                <a:solidFill>
                  <a:srgbClr val="0000FF"/>
                </a:solidFill>
                <a:latin typeface="Consolas" panose="020B0609020204030204" pitchFamily="49" charset="0"/>
              </a:rPr>
              <a:t>="Mis Lenguajes Favoritos"</a:t>
            </a:r>
            <a:r>
              <a:rPr lang="es-DO" sz="500" dirty="0">
                <a:solidFill>
                  <a:srgbClr val="FF0000"/>
                </a:solidFill>
                <a:latin typeface="Consolas" panose="020B0609020204030204" pitchFamily="49" charset="0"/>
              </a:rPr>
              <a:t> Margin</a:t>
            </a:r>
            <a:r>
              <a:rPr lang="es-DO" sz="500" dirty="0">
                <a:solidFill>
                  <a:srgbClr val="0000FF"/>
                </a:solidFill>
                <a:latin typeface="Consolas" panose="020B0609020204030204" pitchFamily="49" charset="0"/>
              </a:rPr>
              <a:t>="5"</a:t>
            </a:r>
            <a:r>
              <a:rPr lang="es-DO" sz="500" dirty="0">
                <a:solidFill>
                  <a:srgbClr val="FF0000"/>
                </a:solidFill>
                <a:latin typeface="Consolas" panose="020B0609020204030204" pitchFamily="49" charset="0"/>
              </a:rPr>
              <a:t> Padding</a:t>
            </a:r>
            <a:r>
              <a:rPr lang="es-DO" sz="500" dirty="0">
                <a:solidFill>
                  <a:srgbClr val="0000FF"/>
                </a:solidFill>
                <a:latin typeface="Consolas" panose="020B0609020204030204" pitchFamily="49" charset="0"/>
              </a:rPr>
              <a:t>="5"</a:t>
            </a:r>
            <a:r>
              <a:rPr lang="es-DO" sz="500" dirty="0">
                <a:solidFill>
                  <a:srgbClr val="FF0000"/>
                </a:solidFill>
                <a:latin typeface="Consolas" panose="020B0609020204030204" pitchFamily="49" charset="0"/>
              </a:rPr>
              <a:t> HorizontalOptions</a:t>
            </a:r>
            <a:r>
              <a:rPr lang="es-DO" sz="500" dirty="0">
                <a:solidFill>
                  <a:srgbClr val="0000FF"/>
                </a:solidFill>
                <a:latin typeface="Consolas" panose="020B0609020204030204" pitchFamily="49" charset="0"/>
              </a:rPr>
              <a:t>="Center"</a:t>
            </a:r>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FF0000"/>
                </a:solidFill>
                <a:latin typeface="Consolas" panose="020B0609020204030204" pitchFamily="49" charset="0"/>
              </a:rPr>
              <a:t> FontSize</a:t>
            </a:r>
            <a:r>
              <a:rPr lang="es-DO" sz="500" dirty="0">
                <a:solidFill>
                  <a:srgbClr val="0000FF"/>
                </a:solidFill>
                <a:latin typeface="Consolas" panose="020B0609020204030204" pitchFamily="49" charset="0"/>
              </a:rPr>
              <a:t>="Medium"</a:t>
            </a:r>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FF0000"/>
                </a:solidFill>
                <a:latin typeface="Consolas" panose="020B0609020204030204" pitchFamily="49" charset="0"/>
              </a:rPr>
              <a:t> FontAttributes</a:t>
            </a:r>
            <a:r>
              <a:rPr lang="es-DO" sz="500" dirty="0">
                <a:solidFill>
                  <a:srgbClr val="0000FF"/>
                </a:solidFill>
                <a:latin typeface="Consolas" panose="020B0609020204030204" pitchFamily="49" charset="0"/>
              </a:rPr>
              <a:t>="Bold" /&gt;</a:t>
            </a:r>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BoxView</a:t>
            </a:r>
            <a:r>
              <a:rPr lang="es-DO" sz="500" dirty="0">
                <a:solidFill>
                  <a:srgbClr val="FF0000"/>
                </a:solidFill>
                <a:latin typeface="Consolas" panose="020B0609020204030204" pitchFamily="49" charset="0"/>
              </a:rPr>
              <a:t> Color</a:t>
            </a:r>
            <a:r>
              <a:rPr lang="es-DO" sz="500" dirty="0">
                <a:solidFill>
                  <a:srgbClr val="0000FF"/>
                </a:solidFill>
                <a:latin typeface="Consolas" panose="020B0609020204030204" pitchFamily="49" charset="0"/>
              </a:rPr>
              <a:t>="Gray"</a:t>
            </a:r>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FF0000"/>
                </a:solidFill>
                <a:latin typeface="Consolas" panose="020B0609020204030204" pitchFamily="49" charset="0"/>
              </a:rPr>
              <a:t> HeightRequest</a:t>
            </a:r>
            <a:r>
              <a:rPr lang="es-DO" sz="500" dirty="0">
                <a:solidFill>
                  <a:srgbClr val="0000FF"/>
                </a:solidFill>
                <a:latin typeface="Consolas" panose="020B0609020204030204" pitchFamily="49" charset="0"/>
              </a:rPr>
              <a:t>="2"</a:t>
            </a:r>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FF0000"/>
                </a:solidFill>
                <a:latin typeface="Consolas" panose="020B0609020204030204" pitchFamily="49" charset="0"/>
              </a:rPr>
              <a:t> HorizontalOptions</a:t>
            </a:r>
            <a:r>
              <a:rPr lang="es-DO" sz="500" dirty="0">
                <a:solidFill>
                  <a:srgbClr val="0000FF"/>
                </a:solidFill>
                <a:latin typeface="Consolas" panose="020B0609020204030204" pitchFamily="49" charset="0"/>
              </a:rPr>
              <a:t>="Fill" /&gt;</a:t>
            </a:r>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Label</a:t>
            </a:r>
            <a:r>
              <a:rPr lang="es-DO" sz="500" dirty="0">
                <a:solidFill>
                  <a:srgbClr val="FF0000"/>
                </a:solidFill>
                <a:latin typeface="Consolas" panose="020B0609020204030204" pitchFamily="49" charset="0"/>
              </a:rPr>
              <a:t> Text</a:t>
            </a:r>
            <a:r>
              <a:rPr lang="es-DO" sz="500" dirty="0">
                <a:solidFill>
                  <a:srgbClr val="0000FF"/>
                </a:solidFill>
                <a:latin typeface="Consolas" panose="020B0609020204030204" pitchFamily="49" charset="0"/>
              </a:rPr>
              <a:t>="Uso de Grid Layout, Label, Frame, Button, Image, Link, Browser, con las manipulaciones de las propiedades y atributos"</a:t>
            </a:r>
            <a:r>
              <a:rPr lang="es-DO" sz="500" dirty="0">
                <a:solidFill>
                  <a:srgbClr val="FF0000"/>
                </a:solidFill>
                <a:latin typeface="Consolas" panose="020B0609020204030204" pitchFamily="49" charset="0"/>
              </a:rPr>
              <a:t> FontSize</a:t>
            </a:r>
            <a:r>
              <a:rPr lang="es-DO" sz="500" dirty="0">
                <a:solidFill>
                  <a:srgbClr val="0000FF"/>
                </a:solidFill>
                <a:latin typeface="Consolas" panose="020B0609020204030204" pitchFamily="49" charset="0"/>
              </a:rPr>
              <a:t>="16"</a:t>
            </a:r>
            <a:r>
              <a:rPr lang="es-DO" sz="500" dirty="0">
                <a:solidFill>
                  <a:srgbClr val="FF0000"/>
                </a:solidFill>
                <a:latin typeface="Consolas" panose="020B0609020204030204" pitchFamily="49" charset="0"/>
              </a:rPr>
              <a:t> HorizontalTextAlignment</a:t>
            </a:r>
            <a:r>
              <a:rPr lang="es-DO" sz="500" dirty="0">
                <a:solidFill>
                  <a:srgbClr val="0000FF"/>
                </a:solidFill>
                <a:latin typeface="Consolas" panose="020B0609020204030204" pitchFamily="49" charset="0"/>
              </a:rPr>
              <a:t>="Center"/&gt;</a:t>
            </a:r>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StackLayout</a:t>
            </a:r>
            <a:r>
              <a:rPr lang="es-DO" sz="500" dirty="0">
                <a:solidFill>
                  <a:srgbClr val="0000FF"/>
                </a:solidFill>
                <a:latin typeface="Consolas" panose="020B0609020204030204" pitchFamily="49" charset="0"/>
              </a:rPr>
              <a:t>&gt;</a:t>
            </a:r>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Frame</a:t>
            </a:r>
            <a:r>
              <a:rPr lang="es-DO" sz="500" dirty="0">
                <a:solidFill>
                  <a:srgbClr val="0000FF"/>
                </a:solidFill>
                <a:latin typeface="Consolas" panose="020B0609020204030204" pitchFamily="49" charset="0"/>
              </a:rPr>
              <a:t>&gt;</a:t>
            </a:r>
            <a:endParaRPr lang="es-DO" sz="500" dirty="0">
              <a:solidFill>
                <a:srgbClr val="000000"/>
              </a:solidFill>
              <a:latin typeface="Consolas" panose="020B0609020204030204" pitchFamily="49" charset="0"/>
            </a:endParaRPr>
          </a:p>
          <a:p>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ScrollView</a:t>
            </a:r>
            <a:r>
              <a:rPr lang="es-DO" sz="500" dirty="0">
                <a:solidFill>
                  <a:srgbClr val="0000FF"/>
                </a:solidFill>
                <a:latin typeface="Consolas" panose="020B0609020204030204" pitchFamily="49" charset="0"/>
              </a:rPr>
              <a:t>&gt;</a:t>
            </a:r>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StackLayout</a:t>
            </a:r>
            <a:r>
              <a:rPr lang="es-DO" sz="500" dirty="0">
                <a:solidFill>
                  <a:srgbClr val="0000FF"/>
                </a:solidFill>
                <a:latin typeface="Consolas" panose="020B0609020204030204" pitchFamily="49" charset="0"/>
              </a:rPr>
              <a:t>&gt;</a:t>
            </a:r>
            <a:endParaRPr lang="es-DO" sz="500" dirty="0">
              <a:solidFill>
                <a:srgbClr val="000000"/>
              </a:solidFill>
              <a:latin typeface="Consolas" panose="020B0609020204030204" pitchFamily="49" charset="0"/>
            </a:endParaRPr>
          </a:p>
          <a:p>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Grid</a:t>
            </a:r>
            <a:r>
              <a:rPr lang="es-DO" sz="500" dirty="0">
                <a:solidFill>
                  <a:srgbClr val="FF0000"/>
                </a:solidFill>
                <a:latin typeface="Consolas" panose="020B0609020204030204" pitchFamily="49" charset="0"/>
              </a:rPr>
              <a:t> BackgroundColor</a:t>
            </a:r>
            <a:r>
              <a:rPr lang="es-DO" sz="500" dirty="0">
                <a:solidFill>
                  <a:srgbClr val="0000FF"/>
                </a:solidFill>
                <a:latin typeface="Consolas" panose="020B0609020204030204" pitchFamily="49" charset="0"/>
              </a:rPr>
              <a:t>="#e6e6e6"</a:t>
            </a:r>
            <a:r>
              <a:rPr lang="es-DO" sz="500" dirty="0">
                <a:solidFill>
                  <a:srgbClr val="FF0000"/>
                </a:solidFill>
                <a:latin typeface="Consolas" panose="020B0609020204030204" pitchFamily="49" charset="0"/>
              </a:rPr>
              <a:t> Margin</a:t>
            </a:r>
            <a:r>
              <a:rPr lang="es-DO" sz="500" dirty="0">
                <a:solidFill>
                  <a:srgbClr val="0000FF"/>
                </a:solidFill>
                <a:latin typeface="Consolas" panose="020B0609020204030204" pitchFamily="49" charset="0"/>
              </a:rPr>
              <a:t>="5"</a:t>
            </a:r>
            <a:r>
              <a:rPr lang="es-DO" sz="500" dirty="0">
                <a:solidFill>
                  <a:srgbClr val="FF0000"/>
                </a:solidFill>
                <a:latin typeface="Consolas" panose="020B0609020204030204" pitchFamily="49" charset="0"/>
              </a:rPr>
              <a:t> Padding</a:t>
            </a:r>
            <a:r>
              <a:rPr lang="es-DO" sz="500" dirty="0">
                <a:solidFill>
                  <a:srgbClr val="0000FF"/>
                </a:solidFill>
                <a:latin typeface="Consolas" panose="020B0609020204030204" pitchFamily="49" charset="0"/>
              </a:rPr>
              <a:t>="5"&gt;</a:t>
            </a:r>
            <a:endParaRPr lang="es-DO" sz="500" dirty="0">
              <a:solidFill>
                <a:srgbClr val="000000"/>
              </a:solidFill>
              <a:latin typeface="Consolas" panose="020B0609020204030204" pitchFamily="49" charset="0"/>
            </a:endParaRPr>
          </a:p>
          <a:p>
            <a:endParaRPr lang="es-DO" sz="500" dirty="0">
              <a:solidFill>
                <a:srgbClr val="000000"/>
              </a:solidFill>
              <a:latin typeface="Consolas" panose="020B0609020204030204" pitchFamily="49" charset="0"/>
            </a:endParaRPr>
          </a:p>
          <a:p>
            <a:r>
              <a:rPr lang="en-US" sz="500" dirty="0">
                <a:solidFill>
                  <a:srgbClr val="000000"/>
                </a:solidFill>
                <a:latin typeface="Consolas" panose="020B0609020204030204" pitchFamily="49" charset="0"/>
              </a:rPr>
              <a:t>            </a:t>
            </a:r>
            <a:r>
              <a:rPr lang="en-US" sz="500" dirty="0">
                <a:solidFill>
                  <a:srgbClr val="0000FF"/>
                </a:solidFill>
                <a:latin typeface="Consolas" panose="020B0609020204030204" pitchFamily="49" charset="0"/>
              </a:rPr>
              <a:t>&lt;</a:t>
            </a:r>
            <a:r>
              <a:rPr lang="en-US" sz="500" dirty="0">
                <a:solidFill>
                  <a:srgbClr val="A31515"/>
                </a:solidFill>
                <a:latin typeface="Consolas" panose="020B0609020204030204" pitchFamily="49" charset="0"/>
              </a:rPr>
              <a:t>Grid</a:t>
            </a:r>
            <a:r>
              <a:rPr lang="en-US" sz="500" dirty="0">
                <a:solidFill>
                  <a:srgbClr val="FF0000"/>
                </a:solidFill>
                <a:latin typeface="Consolas" panose="020B0609020204030204" pitchFamily="49" charset="0"/>
              </a:rPr>
              <a:t> RowSpacing</a:t>
            </a:r>
            <a:r>
              <a:rPr lang="en-US" sz="500" dirty="0">
                <a:solidFill>
                  <a:srgbClr val="0000FF"/>
                </a:solidFill>
                <a:latin typeface="Consolas" panose="020B0609020204030204" pitchFamily="49" charset="0"/>
              </a:rPr>
              <a:t>="10"</a:t>
            </a:r>
            <a:r>
              <a:rPr lang="en-US" sz="500" dirty="0">
                <a:solidFill>
                  <a:srgbClr val="FF0000"/>
                </a:solidFill>
                <a:latin typeface="Consolas" panose="020B0609020204030204" pitchFamily="49" charset="0"/>
              </a:rPr>
              <a:t> ColumnSpacing</a:t>
            </a:r>
            <a:r>
              <a:rPr lang="en-US" sz="500" dirty="0">
                <a:solidFill>
                  <a:srgbClr val="0000FF"/>
                </a:solidFill>
                <a:latin typeface="Consolas" panose="020B0609020204030204" pitchFamily="49" charset="0"/>
              </a:rPr>
              <a:t>="10"&gt;</a:t>
            </a:r>
            <a:endParaRPr lang="en-US" sz="500" dirty="0">
              <a:solidFill>
                <a:srgbClr val="000000"/>
              </a:solidFill>
              <a:latin typeface="Consolas" panose="020B0609020204030204" pitchFamily="49" charset="0"/>
            </a:endParaRPr>
          </a:p>
          <a:p>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Grid.RowDefinitions</a:t>
            </a:r>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 &gt;</a:t>
            </a:r>
            <a:endParaRPr lang="es-DO" sz="500" dirty="0">
              <a:solidFill>
                <a:srgbClr val="000000"/>
              </a:solidFill>
              <a:latin typeface="Consolas" panose="020B0609020204030204" pitchFamily="49" charset="0"/>
            </a:endParaRPr>
          </a:p>
          <a:p>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RowDefinition</a:t>
            </a:r>
            <a:r>
              <a:rPr lang="es-DO" sz="500" dirty="0">
                <a:solidFill>
                  <a:srgbClr val="FF0000"/>
                </a:solidFill>
                <a:latin typeface="Consolas" panose="020B0609020204030204" pitchFamily="49" charset="0"/>
              </a:rPr>
              <a:t> Height</a:t>
            </a:r>
            <a:r>
              <a:rPr lang="es-DO" sz="500" dirty="0">
                <a:solidFill>
                  <a:srgbClr val="0000FF"/>
                </a:solidFill>
                <a:latin typeface="Consolas" panose="020B0609020204030204" pitchFamily="49" charset="0"/>
              </a:rPr>
              <a:t>="*" /&gt;</a:t>
            </a:r>
            <a:endParaRPr lang="es-DO" sz="500" dirty="0">
              <a:solidFill>
                <a:srgbClr val="000000"/>
              </a:solidFill>
              <a:latin typeface="Consolas" panose="020B0609020204030204" pitchFamily="49" charset="0"/>
            </a:endParaRPr>
          </a:p>
          <a:p>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RowDefinition</a:t>
            </a:r>
            <a:r>
              <a:rPr lang="es-DO" sz="500" dirty="0">
                <a:solidFill>
                  <a:srgbClr val="FF0000"/>
                </a:solidFill>
                <a:latin typeface="Consolas" panose="020B0609020204030204" pitchFamily="49" charset="0"/>
              </a:rPr>
              <a:t> Height</a:t>
            </a:r>
            <a:r>
              <a:rPr lang="es-DO" sz="500" dirty="0">
                <a:solidFill>
                  <a:srgbClr val="0000FF"/>
                </a:solidFill>
                <a:latin typeface="Consolas" panose="020B0609020204030204" pitchFamily="49" charset="0"/>
              </a:rPr>
              <a:t>="*" /&gt;</a:t>
            </a:r>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RowDefinition</a:t>
            </a:r>
            <a:r>
              <a:rPr lang="es-DO" sz="500" dirty="0">
                <a:solidFill>
                  <a:srgbClr val="FF0000"/>
                </a:solidFill>
                <a:latin typeface="Consolas" panose="020B0609020204030204" pitchFamily="49" charset="0"/>
              </a:rPr>
              <a:t> Height</a:t>
            </a:r>
            <a:r>
              <a:rPr lang="es-DO" sz="500" dirty="0">
                <a:solidFill>
                  <a:srgbClr val="0000FF"/>
                </a:solidFill>
                <a:latin typeface="Consolas" panose="020B0609020204030204" pitchFamily="49" charset="0"/>
              </a:rPr>
              <a:t>="*" /&gt;</a:t>
            </a:r>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Grid.RowDefinitions</a:t>
            </a:r>
            <a:r>
              <a:rPr lang="es-DO" sz="500" dirty="0">
                <a:solidFill>
                  <a:srgbClr val="0000FF"/>
                </a:solidFill>
                <a:latin typeface="Consolas" panose="020B0609020204030204" pitchFamily="49" charset="0"/>
              </a:rPr>
              <a:t>&gt;</a:t>
            </a:r>
            <a:endParaRPr lang="es-DO" sz="500" dirty="0">
              <a:solidFill>
                <a:srgbClr val="000000"/>
              </a:solidFill>
              <a:latin typeface="Consolas" panose="020B0609020204030204" pitchFamily="49" charset="0"/>
            </a:endParaRPr>
          </a:p>
          <a:p>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Grid.ColumnDefinitions</a:t>
            </a:r>
            <a:r>
              <a:rPr lang="es-DO" sz="500" dirty="0">
                <a:solidFill>
                  <a:srgbClr val="0000FF"/>
                </a:solidFill>
                <a:latin typeface="Consolas" panose="020B0609020204030204" pitchFamily="49" charset="0"/>
              </a:rPr>
              <a:t>&gt;</a:t>
            </a:r>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ColumnDefinition</a:t>
            </a:r>
            <a:r>
              <a:rPr lang="es-DO" sz="500" dirty="0">
                <a:solidFill>
                  <a:srgbClr val="FF0000"/>
                </a:solidFill>
                <a:latin typeface="Consolas" panose="020B0609020204030204" pitchFamily="49" charset="0"/>
              </a:rPr>
              <a:t> Width</a:t>
            </a:r>
            <a:r>
              <a:rPr lang="es-DO" sz="500" dirty="0">
                <a:solidFill>
                  <a:srgbClr val="0000FF"/>
                </a:solidFill>
                <a:latin typeface="Consolas" panose="020B0609020204030204" pitchFamily="49" charset="0"/>
              </a:rPr>
              <a:t>="*" /&gt;</a:t>
            </a:r>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ColumnDefinition</a:t>
            </a:r>
            <a:r>
              <a:rPr lang="es-DO" sz="500" dirty="0">
                <a:solidFill>
                  <a:srgbClr val="000000"/>
                </a:solidFill>
                <a:latin typeface="Consolas" panose="020B0609020204030204" pitchFamily="49" charset="0"/>
              </a:rPr>
              <a:t> </a:t>
            </a:r>
            <a:r>
              <a:rPr lang="es-DO" sz="500" dirty="0">
                <a:solidFill>
                  <a:srgbClr val="FF0000"/>
                </a:solidFill>
                <a:latin typeface="Consolas" panose="020B0609020204030204" pitchFamily="49" charset="0"/>
              </a:rPr>
              <a:t> Width</a:t>
            </a:r>
            <a:r>
              <a:rPr lang="es-DO" sz="500" dirty="0">
                <a:solidFill>
                  <a:srgbClr val="0000FF"/>
                </a:solidFill>
                <a:latin typeface="Consolas" panose="020B0609020204030204" pitchFamily="49" charset="0"/>
              </a:rPr>
              <a:t>="*" /&gt;</a:t>
            </a:r>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Grid.ColumnDefinitions</a:t>
            </a:r>
            <a:r>
              <a:rPr lang="es-DO" sz="500" dirty="0">
                <a:solidFill>
                  <a:srgbClr val="0000FF"/>
                </a:solidFill>
                <a:latin typeface="Consolas" panose="020B0609020204030204" pitchFamily="49" charset="0"/>
              </a:rPr>
              <a:t>&gt;</a:t>
            </a:r>
            <a:endParaRPr lang="es-DO" sz="500" dirty="0">
              <a:solidFill>
                <a:srgbClr val="000000"/>
              </a:solidFill>
              <a:latin typeface="Consolas" panose="020B0609020204030204" pitchFamily="49" charset="0"/>
            </a:endParaRPr>
          </a:p>
          <a:p>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Button</a:t>
            </a:r>
            <a:r>
              <a:rPr lang="es-DO" sz="500" dirty="0">
                <a:solidFill>
                  <a:srgbClr val="FF0000"/>
                </a:solidFill>
                <a:latin typeface="Consolas" panose="020B0609020204030204" pitchFamily="49" charset="0"/>
              </a:rPr>
              <a:t> CornerRadius</a:t>
            </a:r>
            <a:r>
              <a:rPr lang="es-DO" sz="500" dirty="0">
                <a:solidFill>
                  <a:srgbClr val="0000FF"/>
                </a:solidFill>
                <a:latin typeface="Consolas" panose="020B0609020204030204" pitchFamily="49" charset="0"/>
              </a:rPr>
              <a:t>="250"</a:t>
            </a:r>
            <a:r>
              <a:rPr lang="es-DO" sz="500" dirty="0">
                <a:solidFill>
                  <a:srgbClr val="FF0000"/>
                </a:solidFill>
                <a:latin typeface="Consolas" panose="020B0609020204030204" pitchFamily="49" charset="0"/>
              </a:rPr>
              <a:t> BorderColor</a:t>
            </a:r>
            <a:r>
              <a:rPr lang="es-DO" sz="500" dirty="0">
                <a:solidFill>
                  <a:srgbClr val="0000FF"/>
                </a:solidFill>
                <a:latin typeface="Consolas" panose="020B0609020204030204" pitchFamily="49" charset="0"/>
              </a:rPr>
              <a:t>="White"</a:t>
            </a:r>
            <a:r>
              <a:rPr lang="es-DO" sz="500" dirty="0">
                <a:solidFill>
                  <a:srgbClr val="FF0000"/>
                </a:solidFill>
                <a:latin typeface="Consolas" panose="020B0609020204030204" pitchFamily="49" charset="0"/>
              </a:rPr>
              <a:t> BorderWidth</a:t>
            </a:r>
            <a:r>
              <a:rPr lang="es-DO" sz="500" dirty="0">
                <a:solidFill>
                  <a:srgbClr val="0000FF"/>
                </a:solidFill>
                <a:latin typeface="Consolas" panose="020B0609020204030204" pitchFamily="49" charset="0"/>
              </a:rPr>
              <a:t>="5"</a:t>
            </a:r>
            <a:r>
              <a:rPr lang="es-DO" sz="500" dirty="0">
                <a:solidFill>
                  <a:srgbClr val="FF0000"/>
                </a:solidFill>
                <a:latin typeface="Consolas" panose="020B0609020204030204" pitchFamily="49" charset="0"/>
              </a:rPr>
              <a:t> Text</a:t>
            </a:r>
            <a:r>
              <a:rPr lang="es-DO" sz="500" dirty="0">
                <a:solidFill>
                  <a:srgbClr val="0000FF"/>
                </a:solidFill>
                <a:latin typeface="Consolas" panose="020B0609020204030204" pitchFamily="49" charset="0"/>
              </a:rPr>
              <a:t>="HTML5"</a:t>
            </a:r>
            <a:r>
              <a:rPr lang="es-DO" sz="500" dirty="0">
                <a:solidFill>
                  <a:srgbClr val="FF0000"/>
                </a:solidFill>
                <a:latin typeface="Consolas" panose="020B0609020204030204" pitchFamily="49" charset="0"/>
              </a:rPr>
              <a:t> FontSize</a:t>
            </a:r>
            <a:r>
              <a:rPr lang="es-DO" sz="500" dirty="0">
                <a:solidFill>
                  <a:srgbClr val="0000FF"/>
                </a:solidFill>
                <a:latin typeface="Consolas" panose="020B0609020204030204" pitchFamily="49" charset="0"/>
              </a:rPr>
              <a:t>="25"</a:t>
            </a:r>
            <a:r>
              <a:rPr lang="es-DO" sz="500" dirty="0">
                <a:solidFill>
                  <a:srgbClr val="FF0000"/>
                </a:solidFill>
                <a:latin typeface="Consolas" panose="020B0609020204030204" pitchFamily="49" charset="0"/>
              </a:rPr>
              <a:t> TextColor</a:t>
            </a:r>
            <a:r>
              <a:rPr lang="es-DO" sz="500" dirty="0">
                <a:solidFill>
                  <a:srgbClr val="0000FF"/>
                </a:solidFill>
                <a:latin typeface="Consolas" panose="020B0609020204030204" pitchFamily="49" charset="0"/>
              </a:rPr>
              <a:t>="White"</a:t>
            </a:r>
            <a:r>
              <a:rPr lang="es-DO" sz="500" dirty="0">
                <a:solidFill>
                  <a:srgbClr val="FF0000"/>
                </a:solidFill>
                <a:latin typeface="Consolas" panose="020B0609020204030204" pitchFamily="49" charset="0"/>
              </a:rPr>
              <a:t> FontAttributes</a:t>
            </a:r>
            <a:r>
              <a:rPr lang="es-DO" sz="500" dirty="0">
                <a:solidFill>
                  <a:srgbClr val="0000FF"/>
                </a:solidFill>
                <a:latin typeface="Consolas" panose="020B0609020204030204" pitchFamily="49" charset="0"/>
              </a:rPr>
              <a:t>="Bold"</a:t>
            </a:r>
            <a:r>
              <a:rPr lang="es-DO" sz="500" dirty="0">
                <a:solidFill>
                  <a:srgbClr val="FF0000"/>
                </a:solidFill>
                <a:latin typeface="Consolas" panose="020B0609020204030204" pitchFamily="49" charset="0"/>
              </a:rPr>
              <a:t> BackgroundColor</a:t>
            </a:r>
            <a:r>
              <a:rPr lang="es-DO" sz="500" dirty="0">
                <a:solidFill>
                  <a:srgbClr val="0000FF"/>
                </a:solidFill>
                <a:latin typeface="Consolas" panose="020B0609020204030204" pitchFamily="49" charset="0"/>
              </a:rPr>
              <a:t>="#EE5A24"</a:t>
            </a:r>
            <a:r>
              <a:rPr lang="es-DO" sz="500" dirty="0">
                <a:solidFill>
                  <a:srgbClr val="FF0000"/>
                </a:solidFill>
                <a:latin typeface="Consolas" panose="020B0609020204030204" pitchFamily="49" charset="0"/>
              </a:rPr>
              <a:t> Grid.Row</a:t>
            </a:r>
            <a:r>
              <a:rPr lang="es-DO" sz="500" dirty="0">
                <a:solidFill>
                  <a:srgbClr val="0000FF"/>
                </a:solidFill>
                <a:latin typeface="Consolas" panose="020B0609020204030204" pitchFamily="49" charset="0"/>
              </a:rPr>
              <a:t>="0"</a:t>
            </a:r>
            <a:r>
              <a:rPr lang="es-DO" sz="500" dirty="0">
                <a:solidFill>
                  <a:srgbClr val="FF0000"/>
                </a:solidFill>
                <a:latin typeface="Consolas" panose="020B0609020204030204" pitchFamily="49" charset="0"/>
              </a:rPr>
              <a:t> Grid.Column</a:t>
            </a:r>
            <a:r>
              <a:rPr lang="es-DO" sz="500" dirty="0">
                <a:solidFill>
                  <a:srgbClr val="0000FF"/>
                </a:solidFill>
                <a:latin typeface="Consolas" panose="020B0609020204030204" pitchFamily="49" charset="0"/>
              </a:rPr>
              <a:t>="0"</a:t>
            </a:r>
            <a:r>
              <a:rPr lang="es-DO" sz="500" dirty="0">
                <a:solidFill>
                  <a:srgbClr val="FF0000"/>
                </a:solidFill>
                <a:latin typeface="Consolas" panose="020B0609020204030204" pitchFamily="49" charset="0"/>
              </a:rPr>
              <a:t> HeightRequest</a:t>
            </a:r>
            <a:r>
              <a:rPr lang="es-DO" sz="500" dirty="0">
                <a:solidFill>
                  <a:srgbClr val="0000FF"/>
                </a:solidFill>
                <a:latin typeface="Consolas" panose="020B0609020204030204" pitchFamily="49" charset="0"/>
              </a:rPr>
              <a:t>="150"</a:t>
            </a:r>
            <a:r>
              <a:rPr lang="es-DO" sz="500" dirty="0">
                <a:solidFill>
                  <a:srgbClr val="FF0000"/>
                </a:solidFill>
                <a:latin typeface="Consolas" panose="020B0609020204030204" pitchFamily="49" charset="0"/>
              </a:rPr>
              <a:t> WidthRequest</a:t>
            </a:r>
            <a:r>
              <a:rPr lang="es-DO" sz="500" dirty="0">
                <a:solidFill>
                  <a:srgbClr val="0000FF"/>
                </a:solidFill>
                <a:latin typeface="Consolas" panose="020B0609020204030204" pitchFamily="49" charset="0"/>
              </a:rPr>
              <a:t>="100" /&gt;</a:t>
            </a:r>
            <a:endParaRPr lang="es-DO" sz="500" dirty="0">
              <a:solidFill>
                <a:srgbClr val="000000"/>
              </a:solidFill>
              <a:latin typeface="Consolas" panose="020B0609020204030204" pitchFamily="49" charset="0"/>
            </a:endParaRPr>
          </a:p>
          <a:p>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Button</a:t>
            </a:r>
            <a:r>
              <a:rPr lang="es-DO" sz="500" dirty="0">
                <a:solidFill>
                  <a:srgbClr val="FF0000"/>
                </a:solidFill>
                <a:latin typeface="Consolas" panose="020B0609020204030204" pitchFamily="49" charset="0"/>
              </a:rPr>
              <a:t> CornerRadius</a:t>
            </a:r>
            <a:r>
              <a:rPr lang="es-DO" sz="500" dirty="0">
                <a:solidFill>
                  <a:srgbClr val="0000FF"/>
                </a:solidFill>
                <a:latin typeface="Consolas" panose="020B0609020204030204" pitchFamily="49" charset="0"/>
              </a:rPr>
              <a:t>="250"</a:t>
            </a:r>
            <a:r>
              <a:rPr lang="es-DO" sz="500" dirty="0">
                <a:solidFill>
                  <a:srgbClr val="FF0000"/>
                </a:solidFill>
                <a:latin typeface="Consolas" panose="020B0609020204030204" pitchFamily="49" charset="0"/>
              </a:rPr>
              <a:t> BorderColor</a:t>
            </a:r>
            <a:r>
              <a:rPr lang="es-DO" sz="500" dirty="0">
                <a:solidFill>
                  <a:srgbClr val="0000FF"/>
                </a:solidFill>
                <a:latin typeface="Consolas" panose="020B0609020204030204" pitchFamily="49" charset="0"/>
              </a:rPr>
              <a:t>="White"</a:t>
            </a:r>
            <a:r>
              <a:rPr lang="es-DO" sz="500" dirty="0">
                <a:solidFill>
                  <a:srgbClr val="FF0000"/>
                </a:solidFill>
                <a:latin typeface="Consolas" panose="020B0609020204030204" pitchFamily="49" charset="0"/>
              </a:rPr>
              <a:t> BorderWidth</a:t>
            </a:r>
            <a:r>
              <a:rPr lang="es-DO" sz="500" dirty="0">
                <a:solidFill>
                  <a:srgbClr val="0000FF"/>
                </a:solidFill>
                <a:latin typeface="Consolas" panose="020B0609020204030204" pitchFamily="49" charset="0"/>
              </a:rPr>
              <a:t>="5"</a:t>
            </a:r>
            <a:r>
              <a:rPr lang="es-DO" sz="500" dirty="0">
                <a:solidFill>
                  <a:srgbClr val="FF0000"/>
                </a:solidFill>
                <a:latin typeface="Consolas" panose="020B0609020204030204" pitchFamily="49" charset="0"/>
              </a:rPr>
              <a:t> Text</a:t>
            </a:r>
            <a:r>
              <a:rPr lang="es-DO" sz="500" dirty="0">
                <a:solidFill>
                  <a:srgbClr val="0000FF"/>
                </a:solidFill>
                <a:latin typeface="Consolas" panose="020B0609020204030204" pitchFamily="49" charset="0"/>
              </a:rPr>
              <a:t>="CSS3"</a:t>
            </a:r>
            <a:r>
              <a:rPr lang="es-DO" sz="500" dirty="0">
                <a:solidFill>
                  <a:srgbClr val="FF0000"/>
                </a:solidFill>
                <a:latin typeface="Consolas" panose="020B0609020204030204" pitchFamily="49" charset="0"/>
              </a:rPr>
              <a:t> FontSize</a:t>
            </a:r>
            <a:r>
              <a:rPr lang="es-DO" sz="500" dirty="0">
                <a:solidFill>
                  <a:srgbClr val="0000FF"/>
                </a:solidFill>
                <a:latin typeface="Consolas" panose="020B0609020204030204" pitchFamily="49" charset="0"/>
              </a:rPr>
              <a:t>="25"</a:t>
            </a:r>
            <a:r>
              <a:rPr lang="es-DO" sz="500" dirty="0">
                <a:solidFill>
                  <a:srgbClr val="FF0000"/>
                </a:solidFill>
                <a:latin typeface="Consolas" panose="020B0609020204030204" pitchFamily="49" charset="0"/>
              </a:rPr>
              <a:t> TextColor</a:t>
            </a:r>
            <a:r>
              <a:rPr lang="es-DO" sz="500" dirty="0">
                <a:solidFill>
                  <a:srgbClr val="0000FF"/>
                </a:solidFill>
                <a:latin typeface="Consolas" panose="020B0609020204030204" pitchFamily="49" charset="0"/>
              </a:rPr>
              <a:t>="White"</a:t>
            </a:r>
            <a:r>
              <a:rPr lang="es-DO" sz="500" dirty="0">
                <a:solidFill>
                  <a:srgbClr val="FF0000"/>
                </a:solidFill>
                <a:latin typeface="Consolas" panose="020B0609020204030204" pitchFamily="49" charset="0"/>
              </a:rPr>
              <a:t> FontAttributes</a:t>
            </a:r>
            <a:r>
              <a:rPr lang="es-DO" sz="500" dirty="0">
                <a:solidFill>
                  <a:srgbClr val="0000FF"/>
                </a:solidFill>
                <a:latin typeface="Consolas" panose="020B0609020204030204" pitchFamily="49" charset="0"/>
              </a:rPr>
              <a:t>="Bold"</a:t>
            </a:r>
            <a:r>
              <a:rPr lang="es-DO" sz="500" dirty="0">
                <a:solidFill>
                  <a:srgbClr val="FF0000"/>
                </a:solidFill>
                <a:latin typeface="Consolas" panose="020B0609020204030204" pitchFamily="49" charset="0"/>
              </a:rPr>
              <a:t> BackgroundColor</a:t>
            </a:r>
            <a:r>
              <a:rPr lang="es-DO" sz="500" dirty="0">
                <a:solidFill>
                  <a:srgbClr val="0000FF"/>
                </a:solidFill>
                <a:latin typeface="Consolas" panose="020B0609020204030204" pitchFamily="49" charset="0"/>
              </a:rPr>
              <a:t>="#1e90ff"</a:t>
            </a:r>
            <a:r>
              <a:rPr lang="es-DO" sz="500" dirty="0">
                <a:solidFill>
                  <a:srgbClr val="FF0000"/>
                </a:solidFill>
                <a:latin typeface="Consolas" panose="020B0609020204030204" pitchFamily="49" charset="0"/>
              </a:rPr>
              <a:t> Grid.Row</a:t>
            </a:r>
            <a:r>
              <a:rPr lang="es-DO" sz="500" dirty="0">
                <a:solidFill>
                  <a:srgbClr val="0000FF"/>
                </a:solidFill>
                <a:latin typeface="Consolas" panose="020B0609020204030204" pitchFamily="49" charset="0"/>
              </a:rPr>
              <a:t>="0"</a:t>
            </a:r>
            <a:r>
              <a:rPr lang="es-DO" sz="500" dirty="0">
                <a:solidFill>
                  <a:srgbClr val="FF0000"/>
                </a:solidFill>
                <a:latin typeface="Consolas" panose="020B0609020204030204" pitchFamily="49" charset="0"/>
              </a:rPr>
              <a:t> Grid.Column</a:t>
            </a:r>
            <a:r>
              <a:rPr lang="es-DO" sz="500" dirty="0">
                <a:solidFill>
                  <a:srgbClr val="0000FF"/>
                </a:solidFill>
                <a:latin typeface="Consolas" panose="020B0609020204030204" pitchFamily="49" charset="0"/>
              </a:rPr>
              <a:t>="1"</a:t>
            </a:r>
            <a:r>
              <a:rPr lang="es-DO" sz="500" dirty="0">
                <a:solidFill>
                  <a:srgbClr val="000000"/>
                </a:solidFill>
                <a:latin typeface="Consolas" panose="020B0609020204030204" pitchFamily="49" charset="0"/>
              </a:rPr>
              <a:t>  </a:t>
            </a:r>
            <a:r>
              <a:rPr lang="es-DO" sz="500" dirty="0">
                <a:solidFill>
                  <a:srgbClr val="FF0000"/>
                </a:solidFill>
                <a:latin typeface="Consolas" panose="020B0609020204030204" pitchFamily="49" charset="0"/>
              </a:rPr>
              <a:t> HeightRequest</a:t>
            </a:r>
            <a:r>
              <a:rPr lang="es-DO" sz="500" dirty="0">
                <a:solidFill>
                  <a:srgbClr val="0000FF"/>
                </a:solidFill>
                <a:latin typeface="Consolas" panose="020B0609020204030204" pitchFamily="49" charset="0"/>
              </a:rPr>
              <a:t>="150"</a:t>
            </a:r>
            <a:r>
              <a:rPr lang="es-DO" sz="500" dirty="0">
                <a:solidFill>
                  <a:srgbClr val="FF0000"/>
                </a:solidFill>
                <a:latin typeface="Consolas" panose="020B0609020204030204" pitchFamily="49" charset="0"/>
              </a:rPr>
              <a:t> WidthRequest</a:t>
            </a:r>
            <a:r>
              <a:rPr lang="es-DO" sz="500" dirty="0">
                <a:solidFill>
                  <a:srgbClr val="0000FF"/>
                </a:solidFill>
                <a:latin typeface="Consolas" panose="020B0609020204030204" pitchFamily="49" charset="0"/>
              </a:rPr>
              <a:t>="100" /&gt;</a:t>
            </a:r>
            <a:endParaRPr lang="es-DO" sz="500" dirty="0">
              <a:solidFill>
                <a:srgbClr val="000000"/>
              </a:solidFill>
              <a:latin typeface="Consolas" panose="020B0609020204030204" pitchFamily="49" charset="0"/>
            </a:endParaRPr>
          </a:p>
          <a:p>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Button</a:t>
            </a:r>
            <a:r>
              <a:rPr lang="es-DO" sz="500" dirty="0">
                <a:solidFill>
                  <a:srgbClr val="FF0000"/>
                </a:solidFill>
                <a:latin typeface="Consolas" panose="020B0609020204030204" pitchFamily="49" charset="0"/>
              </a:rPr>
              <a:t> CornerRadius</a:t>
            </a:r>
            <a:r>
              <a:rPr lang="es-DO" sz="500" dirty="0">
                <a:solidFill>
                  <a:srgbClr val="0000FF"/>
                </a:solidFill>
                <a:latin typeface="Consolas" panose="020B0609020204030204" pitchFamily="49" charset="0"/>
              </a:rPr>
              <a:t>="250"</a:t>
            </a:r>
            <a:r>
              <a:rPr lang="es-DO" sz="500" dirty="0">
                <a:solidFill>
                  <a:srgbClr val="FF0000"/>
                </a:solidFill>
                <a:latin typeface="Consolas" panose="020B0609020204030204" pitchFamily="49" charset="0"/>
              </a:rPr>
              <a:t> BorderColor</a:t>
            </a:r>
            <a:r>
              <a:rPr lang="es-DO" sz="500" dirty="0">
                <a:solidFill>
                  <a:srgbClr val="0000FF"/>
                </a:solidFill>
                <a:latin typeface="Consolas" panose="020B0609020204030204" pitchFamily="49" charset="0"/>
              </a:rPr>
              <a:t>="White"</a:t>
            </a:r>
            <a:r>
              <a:rPr lang="es-DO" sz="500" dirty="0">
                <a:solidFill>
                  <a:srgbClr val="FF0000"/>
                </a:solidFill>
                <a:latin typeface="Consolas" panose="020B0609020204030204" pitchFamily="49" charset="0"/>
              </a:rPr>
              <a:t> BorderWidth</a:t>
            </a:r>
            <a:r>
              <a:rPr lang="es-DO" sz="500" dirty="0">
                <a:solidFill>
                  <a:srgbClr val="0000FF"/>
                </a:solidFill>
                <a:latin typeface="Consolas" panose="020B0609020204030204" pitchFamily="49" charset="0"/>
              </a:rPr>
              <a:t>="5"</a:t>
            </a:r>
            <a:r>
              <a:rPr lang="es-DO" sz="500" dirty="0">
                <a:solidFill>
                  <a:srgbClr val="FF0000"/>
                </a:solidFill>
                <a:latin typeface="Consolas" panose="020B0609020204030204" pitchFamily="49" charset="0"/>
              </a:rPr>
              <a:t> Text</a:t>
            </a:r>
            <a:r>
              <a:rPr lang="es-DO" sz="500" dirty="0">
                <a:solidFill>
                  <a:srgbClr val="0000FF"/>
                </a:solidFill>
                <a:latin typeface="Consolas" panose="020B0609020204030204" pitchFamily="49" charset="0"/>
              </a:rPr>
              <a:t>="JAVASCRIPT"</a:t>
            </a:r>
            <a:r>
              <a:rPr lang="es-DO" sz="500" dirty="0">
                <a:solidFill>
                  <a:srgbClr val="FF0000"/>
                </a:solidFill>
                <a:latin typeface="Consolas" panose="020B0609020204030204" pitchFamily="49" charset="0"/>
              </a:rPr>
              <a:t> FontSize</a:t>
            </a:r>
            <a:r>
              <a:rPr lang="es-DO" sz="500" dirty="0">
                <a:solidFill>
                  <a:srgbClr val="0000FF"/>
                </a:solidFill>
                <a:latin typeface="Consolas" panose="020B0609020204030204" pitchFamily="49" charset="0"/>
              </a:rPr>
              <a:t>="25"</a:t>
            </a:r>
            <a:r>
              <a:rPr lang="es-DO" sz="500" dirty="0">
                <a:solidFill>
                  <a:srgbClr val="FF0000"/>
                </a:solidFill>
                <a:latin typeface="Consolas" panose="020B0609020204030204" pitchFamily="49" charset="0"/>
              </a:rPr>
              <a:t> TextColor</a:t>
            </a:r>
            <a:r>
              <a:rPr lang="es-DO" sz="500" dirty="0">
                <a:solidFill>
                  <a:srgbClr val="0000FF"/>
                </a:solidFill>
                <a:latin typeface="Consolas" panose="020B0609020204030204" pitchFamily="49" charset="0"/>
              </a:rPr>
              <a:t>="White"</a:t>
            </a:r>
            <a:r>
              <a:rPr lang="es-DO" sz="500" dirty="0">
                <a:solidFill>
                  <a:srgbClr val="FF0000"/>
                </a:solidFill>
                <a:latin typeface="Consolas" panose="020B0609020204030204" pitchFamily="49" charset="0"/>
              </a:rPr>
              <a:t> FontAttributes</a:t>
            </a:r>
            <a:r>
              <a:rPr lang="es-DO" sz="500" dirty="0">
                <a:solidFill>
                  <a:srgbClr val="0000FF"/>
                </a:solidFill>
                <a:latin typeface="Consolas" panose="020B0609020204030204" pitchFamily="49" charset="0"/>
              </a:rPr>
              <a:t>="Bold"</a:t>
            </a:r>
            <a:r>
              <a:rPr lang="es-DO" sz="500" dirty="0">
                <a:solidFill>
                  <a:srgbClr val="FF0000"/>
                </a:solidFill>
                <a:latin typeface="Consolas" panose="020B0609020204030204" pitchFamily="49" charset="0"/>
              </a:rPr>
              <a:t> BackgroundColor</a:t>
            </a:r>
            <a:r>
              <a:rPr lang="es-DO" sz="500" dirty="0">
                <a:solidFill>
                  <a:srgbClr val="0000FF"/>
                </a:solidFill>
                <a:latin typeface="Consolas" panose="020B0609020204030204" pitchFamily="49" charset="0"/>
              </a:rPr>
              <a:t>="#FFC312"</a:t>
            </a:r>
            <a:r>
              <a:rPr lang="es-DO" sz="500" dirty="0">
                <a:solidFill>
                  <a:srgbClr val="FF0000"/>
                </a:solidFill>
                <a:latin typeface="Consolas" panose="020B0609020204030204" pitchFamily="49" charset="0"/>
              </a:rPr>
              <a:t> Grid.Row</a:t>
            </a:r>
            <a:r>
              <a:rPr lang="es-DO" sz="500" dirty="0">
                <a:solidFill>
                  <a:srgbClr val="0000FF"/>
                </a:solidFill>
                <a:latin typeface="Consolas" panose="020B0609020204030204" pitchFamily="49" charset="0"/>
              </a:rPr>
              <a:t>="1"</a:t>
            </a:r>
            <a:r>
              <a:rPr lang="es-DO" sz="500" dirty="0">
                <a:solidFill>
                  <a:srgbClr val="FF0000"/>
                </a:solidFill>
                <a:latin typeface="Consolas" panose="020B0609020204030204" pitchFamily="49" charset="0"/>
              </a:rPr>
              <a:t> Grid.Column</a:t>
            </a:r>
            <a:r>
              <a:rPr lang="es-DO" sz="500" dirty="0">
                <a:solidFill>
                  <a:srgbClr val="0000FF"/>
                </a:solidFill>
                <a:latin typeface="Consolas" panose="020B0609020204030204" pitchFamily="49" charset="0"/>
              </a:rPr>
              <a:t>="0"</a:t>
            </a:r>
            <a:r>
              <a:rPr lang="es-DO" sz="500" dirty="0">
                <a:solidFill>
                  <a:srgbClr val="000000"/>
                </a:solidFill>
                <a:latin typeface="Consolas" panose="020B0609020204030204" pitchFamily="49" charset="0"/>
              </a:rPr>
              <a:t> </a:t>
            </a:r>
            <a:r>
              <a:rPr lang="es-DO" sz="500" dirty="0">
                <a:solidFill>
                  <a:srgbClr val="FF0000"/>
                </a:solidFill>
                <a:latin typeface="Consolas" panose="020B0609020204030204" pitchFamily="49" charset="0"/>
              </a:rPr>
              <a:t> HeightRequest</a:t>
            </a:r>
            <a:r>
              <a:rPr lang="es-DO" sz="500" dirty="0">
                <a:solidFill>
                  <a:srgbClr val="0000FF"/>
                </a:solidFill>
                <a:latin typeface="Consolas" panose="020B0609020204030204" pitchFamily="49" charset="0"/>
              </a:rPr>
              <a:t>="150"</a:t>
            </a:r>
            <a:r>
              <a:rPr lang="es-DO" sz="500" dirty="0">
                <a:solidFill>
                  <a:srgbClr val="FF0000"/>
                </a:solidFill>
                <a:latin typeface="Consolas" panose="020B0609020204030204" pitchFamily="49" charset="0"/>
              </a:rPr>
              <a:t> WidthRequest</a:t>
            </a:r>
            <a:r>
              <a:rPr lang="es-DO" sz="500" dirty="0">
                <a:solidFill>
                  <a:srgbClr val="0000FF"/>
                </a:solidFill>
                <a:latin typeface="Consolas" panose="020B0609020204030204" pitchFamily="49" charset="0"/>
              </a:rPr>
              <a:t>="100" /&gt;</a:t>
            </a:r>
            <a:endParaRPr lang="es-DO" sz="500" dirty="0">
              <a:solidFill>
                <a:srgbClr val="000000"/>
              </a:solidFill>
              <a:latin typeface="Consolas" panose="020B0609020204030204" pitchFamily="49" charset="0"/>
            </a:endParaRPr>
          </a:p>
          <a:p>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Button</a:t>
            </a:r>
            <a:r>
              <a:rPr lang="es-DO" sz="500" dirty="0">
                <a:solidFill>
                  <a:srgbClr val="FF0000"/>
                </a:solidFill>
                <a:latin typeface="Consolas" panose="020B0609020204030204" pitchFamily="49" charset="0"/>
              </a:rPr>
              <a:t> CornerRadius</a:t>
            </a:r>
            <a:r>
              <a:rPr lang="es-DO" sz="500" dirty="0">
                <a:solidFill>
                  <a:srgbClr val="0000FF"/>
                </a:solidFill>
                <a:latin typeface="Consolas" panose="020B0609020204030204" pitchFamily="49" charset="0"/>
              </a:rPr>
              <a:t>="250"</a:t>
            </a:r>
            <a:r>
              <a:rPr lang="es-DO" sz="500" dirty="0">
                <a:solidFill>
                  <a:srgbClr val="FF0000"/>
                </a:solidFill>
                <a:latin typeface="Consolas" panose="020B0609020204030204" pitchFamily="49" charset="0"/>
              </a:rPr>
              <a:t> BorderColor</a:t>
            </a:r>
            <a:r>
              <a:rPr lang="es-DO" sz="500" dirty="0">
                <a:solidFill>
                  <a:srgbClr val="0000FF"/>
                </a:solidFill>
                <a:latin typeface="Consolas" panose="020B0609020204030204" pitchFamily="49" charset="0"/>
              </a:rPr>
              <a:t>="White"</a:t>
            </a:r>
            <a:r>
              <a:rPr lang="es-DO" sz="500" dirty="0">
                <a:solidFill>
                  <a:srgbClr val="FF0000"/>
                </a:solidFill>
                <a:latin typeface="Consolas" panose="020B0609020204030204" pitchFamily="49" charset="0"/>
              </a:rPr>
              <a:t> BorderWidth</a:t>
            </a:r>
            <a:r>
              <a:rPr lang="es-DO" sz="500" dirty="0">
                <a:solidFill>
                  <a:srgbClr val="0000FF"/>
                </a:solidFill>
                <a:latin typeface="Consolas" panose="020B0609020204030204" pitchFamily="49" charset="0"/>
              </a:rPr>
              <a:t>="5"</a:t>
            </a:r>
            <a:r>
              <a:rPr lang="es-DO" sz="500" dirty="0">
                <a:solidFill>
                  <a:srgbClr val="FF0000"/>
                </a:solidFill>
                <a:latin typeface="Consolas" panose="020B0609020204030204" pitchFamily="49" charset="0"/>
              </a:rPr>
              <a:t> Text</a:t>
            </a:r>
            <a:r>
              <a:rPr lang="es-DO" sz="500" dirty="0">
                <a:solidFill>
                  <a:srgbClr val="0000FF"/>
                </a:solidFill>
                <a:latin typeface="Consolas" panose="020B0609020204030204" pitchFamily="49" charset="0"/>
              </a:rPr>
              <a:t>="PHP"</a:t>
            </a:r>
            <a:r>
              <a:rPr lang="es-DO" sz="500" dirty="0">
                <a:solidFill>
                  <a:srgbClr val="FF0000"/>
                </a:solidFill>
                <a:latin typeface="Consolas" panose="020B0609020204030204" pitchFamily="49" charset="0"/>
              </a:rPr>
              <a:t> FontSize</a:t>
            </a:r>
            <a:r>
              <a:rPr lang="es-DO" sz="500" dirty="0">
                <a:solidFill>
                  <a:srgbClr val="0000FF"/>
                </a:solidFill>
                <a:latin typeface="Consolas" panose="020B0609020204030204" pitchFamily="49" charset="0"/>
              </a:rPr>
              <a:t>="25"</a:t>
            </a:r>
            <a:r>
              <a:rPr lang="es-DO" sz="500" dirty="0">
                <a:solidFill>
                  <a:srgbClr val="FF0000"/>
                </a:solidFill>
                <a:latin typeface="Consolas" panose="020B0609020204030204" pitchFamily="49" charset="0"/>
              </a:rPr>
              <a:t> TextColor</a:t>
            </a:r>
            <a:r>
              <a:rPr lang="es-DO" sz="500" dirty="0">
                <a:solidFill>
                  <a:srgbClr val="0000FF"/>
                </a:solidFill>
                <a:latin typeface="Consolas" panose="020B0609020204030204" pitchFamily="49" charset="0"/>
              </a:rPr>
              <a:t>="White"</a:t>
            </a:r>
            <a:r>
              <a:rPr lang="es-DO" sz="500" dirty="0">
                <a:solidFill>
                  <a:srgbClr val="FF0000"/>
                </a:solidFill>
                <a:latin typeface="Consolas" panose="020B0609020204030204" pitchFamily="49" charset="0"/>
              </a:rPr>
              <a:t> FontAttributes</a:t>
            </a:r>
            <a:r>
              <a:rPr lang="es-DO" sz="500" dirty="0">
                <a:solidFill>
                  <a:srgbClr val="0000FF"/>
                </a:solidFill>
                <a:latin typeface="Consolas" panose="020B0609020204030204" pitchFamily="49" charset="0"/>
              </a:rPr>
              <a:t>="Bold"</a:t>
            </a:r>
            <a:r>
              <a:rPr lang="es-DO" sz="500" dirty="0">
                <a:solidFill>
                  <a:srgbClr val="FF0000"/>
                </a:solidFill>
                <a:latin typeface="Consolas" panose="020B0609020204030204" pitchFamily="49" charset="0"/>
              </a:rPr>
              <a:t> BackgroundColor</a:t>
            </a:r>
            <a:r>
              <a:rPr lang="es-DO" sz="500" dirty="0">
                <a:solidFill>
                  <a:srgbClr val="0000FF"/>
                </a:solidFill>
                <a:latin typeface="Consolas" panose="020B0609020204030204" pitchFamily="49" charset="0"/>
              </a:rPr>
              <a:t>="#7d5fff"</a:t>
            </a:r>
            <a:r>
              <a:rPr lang="es-DO" sz="500" dirty="0">
                <a:solidFill>
                  <a:srgbClr val="FF0000"/>
                </a:solidFill>
                <a:latin typeface="Consolas" panose="020B0609020204030204" pitchFamily="49" charset="0"/>
              </a:rPr>
              <a:t> Grid.Row</a:t>
            </a:r>
            <a:r>
              <a:rPr lang="es-DO" sz="500" dirty="0">
                <a:solidFill>
                  <a:srgbClr val="0000FF"/>
                </a:solidFill>
                <a:latin typeface="Consolas" panose="020B0609020204030204" pitchFamily="49" charset="0"/>
              </a:rPr>
              <a:t>="1"</a:t>
            </a:r>
            <a:r>
              <a:rPr lang="es-DO" sz="500" dirty="0">
                <a:solidFill>
                  <a:srgbClr val="FF0000"/>
                </a:solidFill>
                <a:latin typeface="Consolas" panose="020B0609020204030204" pitchFamily="49" charset="0"/>
              </a:rPr>
              <a:t> Grid.Column</a:t>
            </a:r>
            <a:r>
              <a:rPr lang="es-DO" sz="500" dirty="0">
                <a:solidFill>
                  <a:srgbClr val="0000FF"/>
                </a:solidFill>
                <a:latin typeface="Consolas" panose="020B0609020204030204" pitchFamily="49" charset="0"/>
              </a:rPr>
              <a:t>="1"</a:t>
            </a:r>
            <a:r>
              <a:rPr lang="es-DO" sz="500" dirty="0">
                <a:solidFill>
                  <a:srgbClr val="FF0000"/>
                </a:solidFill>
                <a:latin typeface="Consolas" panose="020B0609020204030204" pitchFamily="49" charset="0"/>
              </a:rPr>
              <a:t> HeightRequest</a:t>
            </a:r>
            <a:r>
              <a:rPr lang="es-DO" sz="500" dirty="0">
                <a:solidFill>
                  <a:srgbClr val="0000FF"/>
                </a:solidFill>
                <a:latin typeface="Consolas" panose="020B0609020204030204" pitchFamily="49" charset="0"/>
              </a:rPr>
              <a:t>="150"</a:t>
            </a:r>
            <a:r>
              <a:rPr lang="es-DO" sz="500" dirty="0">
                <a:solidFill>
                  <a:srgbClr val="FF0000"/>
                </a:solidFill>
                <a:latin typeface="Consolas" panose="020B0609020204030204" pitchFamily="49" charset="0"/>
              </a:rPr>
              <a:t> WidthRequest</a:t>
            </a:r>
            <a:r>
              <a:rPr lang="es-DO" sz="500" dirty="0">
                <a:solidFill>
                  <a:srgbClr val="0000FF"/>
                </a:solidFill>
                <a:latin typeface="Consolas" panose="020B0609020204030204" pitchFamily="49" charset="0"/>
              </a:rPr>
              <a:t>="100" /&gt;</a:t>
            </a:r>
            <a:endParaRPr lang="es-DO" sz="500" dirty="0">
              <a:solidFill>
                <a:srgbClr val="000000"/>
              </a:solidFill>
              <a:latin typeface="Consolas" panose="020B0609020204030204" pitchFamily="49" charset="0"/>
            </a:endParaRPr>
          </a:p>
          <a:p>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Button</a:t>
            </a:r>
            <a:r>
              <a:rPr lang="es-DO" sz="500" dirty="0">
                <a:solidFill>
                  <a:srgbClr val="FF0000"/>
                </a:solidFill>
                <a:latin typeface="Consolas" panose="020B0609020204030204" pitchFamily="49" charset="0"/>
              </a:rPr>
              <a:t> CornerRadius</a:t>
            </a:r>
            <a:r>
              <a:rPr lang="es-DO" sz="500" dirty="0">
                <a:solidFill>
                  <a:srgbClr val="0000FF"/>
                </a:solidFill>
                <a:latin typeface="Consolas" panose="020B0609020204030204" pitchFamily="49" charset="0"/>
              </a:rPr>
              <a:t>="250"</a:t>
            </a:r>
            <a:r>
              <a:rPr lang="es-DO" sz="500" dirty="0">
                <a:solidFill>
                  <a:srgbClr val="FF0000"/>
                </a:solidFill>
                <a:latin typeface="Consolas" panose="020B0609020204030204" pitchFamily="49" charset="0"/>
              </a:rPr>
              <a:t> BorderColor</a:t>
            </a:r>
            <a:r>
              <a:rPr lang="es-DO" sz="500" dirty="0">
                <a:solidFill>
                  <a:srgbClr val="0000FF"/>
                </a:solidFill>
                <a:latin typeface="Consolas" panose="020B0609020204030204" pitchFamily="49" charset="0"/>
              </a:rPr>
              <a:t>="White"</a:t>
            </a:r>
            <a:r>
              <a:rPr lang="es-DO" sz="500" dirty="0">
                <a:solidFill>
                  <a:srgbClr val="FF0000"/>
                </a:solidFill>
                <a:latin typeface="Consolas" panose="020B0609020204030204" pitchFamily="49" charset="0"/>
              </a:rPr>
              <a:t> BorderWidth</a:t>
            </a:r>
            <a:r>
              <a:rPr lang="es-DO" sz="500" dirty="0">
                <a:solidFill>
                  <a:srgbClr val="0000FF"/>
                </a:solidFill>
                <a:latin typeface="Consolas" panose="020B0609020204030204" pitchFamily="49" charset="0"/>
              </a:rPr>
              <a:t>="5"</a:t>
            </a:r>
            <a:r>
              <a:rPr lang="es-DO" sz="500" dirty="0">
                <a:solidFill>
                  <a:srgbClr val="FF0000"/>
                </a:solidFill>
                <a:latin typeface="Consolas" panose="020B0609020204030204" pitchFamily="49" charset="0"/>
              </a:rPr>
              <a:t> Text</a:t>
            </a:r>
            <a:r>
              <a:rPr lang="es-DO" sz="500" dirty="0">
                <a:solidFill>
                  <a:srgbClr val="0000FF"/>
                </a:solidFill>
                <a:latin typeface="Consolas" panose="020B0609020204030204" pitchFamily="49" charset="0"/>
              </a:rPr>
              <a:t>="C#"</a:t>
            </a:r>
            <a:r>
              <a:rPr lang="es-DO" sz="500" dirty="0">
                <a:solidFill>
                  <a:srgbClr val="FF0000"/>
                </a:solidFill>
                <a:latin typeface="Consolas" panose="020B0609020204030204" pitchFamily="49" charset="0"/>
              </a:rPr>
              <a:t> FontSize</a:t>
            </a:r>
            <a:r>
              <a:rPr lang="es-DO" sz="500" dirty="0">
                <a:solidFill>
                  <a:srgbClr val="0000FF"/>
                </a:solidFill>
                <a:latin typeface="Consolas" panose="020B0609020204030204" pitchFamily="49" charset="0"/>
              </a:rPr>
              <a:t>="25"</a:t>
            </a:r>
            <a:r>
              <a:rPr lang="es-DO" sz="500" dirty="0">
                <a:solidFill>
                  <a:srgbClr val="FF0000"/>
                </a:solidFill>
                <a:latin typeface="Consolas" panose="020B0609020204030204" pitchFamily="49" charset="0"/>
              </a:rPr>
              <a:t> TextColor</a:t>
            </a:r>
            <a:r>
              <a:rPr lang="es-DO" sz="500" dirty="0">
                <a:solidFill>
                  <a:srgbClr val="0000FF"/>
                </a:solidFill>
                <a:latin typeface="Consolas" panose="020B0609020204030204" pitchFamily="49" charset="0"/>
              </a:rPr>
              <a:t>="White"</a:t>
            </a:r>
            <a:r>
              <a:rPr lang="es-DO" sz="500" dirty="0">
                <a:solidFill>
                  <a:srgbClr val="FF0000"/>
                </a:solidFill>
                <a:latin typeface="Consolas" panose="020B0609020204030204" pitchFamily="49" charset="0"/>
              </a:rPr>
              <a:t> FontAttributes</a:t>
            </a:r>
            <a:r>
              <a:rPr lang="es-DO" sz="500" dirty="0">
                <a:solidFill>
                  <a:srgbClr val="0000FF"/>
                </a:solidFill>
                <a:latin typeface="Consolas" panose="020B0609020204030204" pitchFamily="49" charset="0"/>
              </a:rPr>
              <a:t>="Bold"</a:t>
            </a:r>
            <a:r>
              <a:rPr lang="es-DO" sz="500" dirty="0">
                <a:solidFill>
                  <a:srgbClr val="FF0000"/>
                </a:solidFill>
                <a:latin typeface="Consolas" panose="020B0609020204030204" pitchFamily="49" charset="0"/>
              </a:rPr>
              <a:t> BackgroundColor</a:t>
            </a:r>
            <a:r>
              <a:rPr lang="es-DO" sz="500" dirty="0">
                <a:solidFill>
                  <a:srgbClr val="0000FF"/>
                </a:solidFill>
                <a:latin typeface="Consolas" panose="020B0609020204030204" pitchFamily="49" charset="0"/>
              </a:rPr>
              <a:t>="#5758BB"</a:t>
            </a:r>
            <a:r>
              <a:rPr lang="es-DO" sz="500" dirty="0">
                <a:solidFill>
                  <a:srgbClr val="FF0000"/>
                </a:solidFill>
                <a:latin typeface="Consolas" panose="020B0609020204030204" pitchFamily="49" charset="0"/>
              </a:rPr>
              <a:t> Grid.Row</a:t>
            </a:r>
            <a:r>
              <a:rPr lang="es-DO" sz="500" dirty="0">
                <a:solidFill>
                  <a:srgbClr val="0000FF"/>
                </a:solidFill>
                <a:latin typeface="Consolas" panose="020B0609020204030204" pitchFamily="49" charset="0"/>
              </a:rPr>
              <a:t>="2"</a:t>
            </a:r>
            <a:r>
              <a:rPr lang="es-DO" sz="500" dirty="0">
                <a:solidFill>
                  <a:srgbClr val="FF0000"/>
                </a:solidFill>
                <a:latin typeface="Consolas" panose="020B0609020204030204" pitchFamily="49" charset="0"/>
              </a:rPr>
              <a:t> Grid.Column</a:t>
            </a:r>
            <a:r>
              <a:rPr lang="es-DO" sz="500" dirty="0">
                <a:solidFill>
                  <a:srgbClr val="0000FF"/>
                </a:solidFill>
                <a:latin typeface="Consolas" panose="020B0609020204030204" pitchFamily="49" charset="0"/>
              </a:rPr>
              <a:t>="0"</a:t>
            </a:r>
            <a:r>
              <a:rPr lang="es-DO" sz="500" dirty="0">
                <a:solidFill>
                  <a:srgbClr val="000000"/>
                </a:solidFill>
                <a:latin typeface="Consolas" panose="020B0609020204030204" pitchFamily="49" charset="0"/>
              </a:rPr>
              <a:t> </a:t>
            </a:r>
            <a:r>
              <a:rPr lang="es-DO" sz="500" dirty="0">
                <a:solidFill>
                  <a:srgbClr val="FF0000"/>
                </a:solidFill>
                <a:latin typeface="Consolas" panose="020B0609020204030204" pitchFamily="49" charset="0"/>
              </a:rPr>
              <a:t> HeightRequest</a:t>
            </a:r>
            <a:r>
              <a:rPr lang="es-DO" sz="500" dirty="0">
                <a:solidFill>
                  <a:srgbClr val="0000FF"/>
                </a:solidFill>
                <a:latin typeface="Consolas" panose="020B0609020204030204" pitchFamily="49" charset="0"/>
              </a:rPr>
              <a:t>="150"</a:t>
            </a:r>
            <a:r>
              <a:rPr lang="es-DO" sz="500" dirty="0">
                <a:solidFill>
                  <a:srgbClr val="FF0000"/>
                </a:solidFill>
                <a:latin typeface="Consolas" panose="020B0609020204030204" pitchFamily="49" charset="0"/>
              </a:rPr>
              <a:t> WidthRequest</a:t>
            </a:r>
            <a:r>
              <a:rPr lang="es-DO" sz="500" dirty="0">
                <a:solidFill>
                  <a:srgbClr val="0000FF"/>
                </a:solidFill>
                <a:latin typeface="Consolas" panose="020B0609020204030204" pitchFamily="49" charset="0"/>
              </a:rPr>
              <a:t>="100" /&gt;</a:t>
            </a:r>
            <a:endParaRPr lang="es-DO" sz="500" dirty="0">
              <a:solidFill>
                <a:srgbClr val="000000"/>
              </a:solidFill>
              <a:latin typeface="Consolas" panose="020B0609020204030204" pitchFamily="49" charset="0"/>
            </a:endParaRPr>
          </a:p>
          <a:p>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Button</a:t>
            </a:r>
            <a:r>
              <a:rPr lang="es-DO" sz="500" dirty="0">
                <a:solidFill>
                  <a:srgbClr val="FF0000"/>
                </a:solidFill>
                <a:latin typeface="Consolas" panose="020B0609020204030204" pitchFamily="49" charset="0"/>
              </a:rPr>
              <a:t> CornerRadius</a:t>
            </a:r>
            <a:r>
              <a:rPr lang="es-DO" sz="500" dirty="0">
                <a:solidFill>
                  <a:srgbClr val="0000FF"/>
                </a:solidFill>
                <a:latin typeface="Consolas" panose="020B0609020204030204" pitchFamily="49" charset="0"/>
              </a:rPr>
              <a:t>="250"</a:t>
            </a:r>
            <a:r>
              <a:rPr lang="es-DO" sz="500" dirty="0">
                <a:solidFill>
                  <a:srgbClr val="FF0000"/>
                </a:solidFill>
                <a:latin typeface="Consolas" panose="020B0609020204030204" pitchFamily="49" charset="0"/>
              </a:rPr>
              <a:t> BorderColor</a:t>
            </a:r>
            <a:r>
              <a:rPr lang="es-DO" sz="500" dirty="0">
                <a:solidFill>
                  <a:srgbClr val="0000FF"/>
                </a:solidFill>
                <a:latin typeface="Consolas" panose="020B0609020204030204" pitchFamily="49" charset="0"/>
              </a:rPr>
              <a:t>="White"</a:t>
            </a:r>
            <a:r>
              <a:rPr lang="es-DO" sz="500" dirty="0">
                <a:solidFill>
                  <a:srgbClr val="FF0000"/>
                </a:solidFill>
                <a:latin typeface="Consolas" panose="020B0609020204030204" pitchFamily="49" charset="0"/>
              </a:rPr>
              <a:t> BorderWidth</a:t>
            </a:r>
            <a:r>
              <a:rPr lang="es-DO" sz="500" dirty="0">
                <a:solidFill>
                  <a:srgbClr val="0000FF"/>
                </a:solidFill>
                <a:latin typeface="Consolas" panose="020B0609020204030204" pitchFamily="49" charset="0"/>
              </a:rPr>
              <a:t>="5"</a:t>
            </a:r>
            <a:r>
              <a:rPr lang="es-DO" sz="500" dirty="0">
                <a:solidFill>
                  <a:srgbClr val="FF0000"/>
                </a:solidFill>
                <a:latin typeface="Consolas" panose="020B0609020204030204" pitchFamily="49" charset="0"/>
              </a:rPr>
              <a:t> Text</a:t>
            </a:r>
            <a:r>
              <a:rPr lang="es-DO" sz="500" dirty="0">
                <a:solidFill>
                  <a:srgbClr val="0000FF"/>
                </a:solidFill>
                <a:latin typeface="Consolas" panose="020B0609020204030204" pitchFamily="49" charset="0"/>
              </a:rPr>
              <a:t>="SQL"</a:t>
            </a:r>
            <a:r>
              <a:rPr lang="es-DO" sz="500" dirty="0">
                <a:solidFill>
                  <a:srgbClr val="FF0000"/>
                </a:solidFill>
                <a:latin typeface="Consolas" panose="020B0609020204030204" pitchFamily="49" charset="0"/>
              </a:rPr>
              <a:t> FontSize</a:t>
            </a:r>
            <a:r>
              <a:rPr lang="es-DO" sz="500" dirty="0">
                <a:solidFill>
                  <a:srgbClr val="0000FF"/>
                </a:solidFill>
                <a:latin typeface="Consolas" panose="020B0609020204030204" pitchFamily="49" charset="0"/>
              </a:rPr>
              <a:t>="25"</a:t>
            </a:r>
            <a:r>
              <a:rPr lang="es-DO" sz="500" dirty="0">
                <a:solidFill>
                  <a:srgbClr val="FF0000"/>
                </a:solidFill>
                <a:latin typeface="Consolas" panose="020B0609020204030204" pitchFamily="49" charset="0"/>
              </a:rPr>
              <a:t> TextColor</a:t>
            </a:r>
            <a:r>
              <a:rPr lang="es-DO" sz="500" dirty="0">
                <a:solidFill>
                  <a:srgbClr val="0000FF"/>
                </a:solidFill>
                <a:latin typeface="Consolas" panose="020B0609020204030204" pitchFamily="49" charset="0"/>
              </a:rPr>
              <a:t>="Black"</a:t>
            </a:r>
            <a:r>
              <a:rPr lang="es-DO" sz="500" dirty="0">
                <a:solidFill>
                  <a:srgbClr val="FF0000"/>
                </a:solidFill>
                <a:latin typeface="Consolas" panose="020B0609020204030204" pitchFamily="49" charset="0"/>
              </a:rPr>
              <a:t> FontAttributes</a:t>
            </a:r>
            <a:r>
              <a:rPr lang="es-DO" sz="500" dirty="0">
                <a:solidFill>
                  <a:srgbClr val="0000FF"/>
                </a:solidFill>
                <a:latin typeface="Consolas" panose="020B0609020204030204" pitchFamily="49" charset="0"/>
              </a:rPr>
              <a:t>="Bold"</a:t>
            </a:r>
            <a:r>
              <a:rPr lang="es-DO" sz="500" dirty="0">
                <a:solidFill>
                  <a:srgbClr val="FF0000"/>
                </a:solidFill>
                <a:latin typeface="Consolas" panose="020B0609020204030204" pitchFamily="49" charset="0"/>
              </a:rPr>
              <a:t> BackgroundColor</a:t>
            </a:r>
            <a:r>
              <a:rPr lang="es-DO" sz="500" dirty="0">
                <a:solidFill>
                  <a:srgbClr val="0000FF"/>
                </a:solidFill>
                <a:latin typeface="Consolas" panose="020B0609020204030204" pitchFamily="49" charset="0"/>
              </a:rPr>
              <a:t>="#fff200"</a:t>
            </a:r>
            <a:r>
              <a:rPr lang="es-DO" sz="500" dirty="0">
                <a:solidFill>
                  <a:srgbClr val="FF0000"/>
                </a:solidFill>
                <a:latin typeface="Consolas" panose="020B0609020204030204" pitchFamily="49" charset="0"/>
              </a:rPr>
              <a:t> Grid.Row</a:t>
            </a:r>
            <a:r>
              <a:rPr lang="es-DO" sz="500" dirty="0">
                <a:solidFill>
                  <a:srgbClr val="0000FF"/>
                </a:solidFill>
                <a:latin typeface="Consolas" panose="020B0609020204030204" pitchFamily="49" charset="0"/>
              </a:rPr>
              <a:t>="2"</a:t>
            </a:r>
            <a:r>
              <a:rPr lang="es-DO" sz="500" dirty="0">
                <a:solidFill>
                  <a:srgbClr val="FF0000"/>
                </a:solidFill>
                <a:latin typeface="Consolas" panose="020B0609020204030204" pitchFamily="49" charset="0"/>
              </a:rPr>
              <a:t> Grid.Column</a:t>
            </a:r>
            <a:r>
              <a:rPr lang="es-DO" sz="500" dirty="0">
                <a:solidFill>
                  <a:srgbClr val="0000FF"/>
                </a:solidFill>
                <a:latin typeface="Consolas" panose="020B0609020204030204" pitchFamily="49" charset="0"/>
              </a:rPr>
              <a:t>="1"</a:t>
            </a:r>
            <a:r>
              <a:rPr lang="es-DO" sz="500" dirty="0">
                <a:solidFill>
                  <a:srgbClr val="FF0000"/>
                </a:solidFill>
                <a:latin typeface="Consolas" panose="020B0609020204030204" pitchFamily="49" charset="0"/>
              </a:rPr>
              <a:t> HeightRequest</a:t>
            </a:r>
            <a:r>
              <a:rPr lang="es-DO" sz="500" dirty="0">
                <a:solidFill>
                  <a:srgbClr val="0000FF"/>
                </a:solidFill>
                <a:latin typeface="Consolas" panose="020B0609020204030204" pitchFamily="49" charset="0"/>
              </a:rPr>
              <a:t>="150"</a:t>
            </a:r>
            <a:r>
              <a:rPr lang="es-DO" sz="500" dirty="0">
                <a:solidFill>
                  <a:srgbClr val="FF0000"/>
                </a:solidFill>
                <a:latin typeface="Consolas" panose="020B0609020204030204" pitchFamily="49" charset="0"/>
              </a:rPr>
              <a:t> WidthRequest</a:t>
            </a:r>
            <a:r>
              <a:rPr lang="es-DO" sz="500" dirty="0">
                <a:solidFill>
                  <a:srgbClr val="0000FF"/>
                </a:solidFill>
                <a:latin typeface="Consolas" panose="020B0609020204030204" pitchFamily="49" charset="0"/>
              </a:rPr>
              <a:t>="100"</a:t>
            </a:r>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 /&gt;</a:t>
            </a:r>
            <a:endParaRPr lang="es-DO" sz="500" dirty="0">
              <a:solidFill>
                <a:srgbClr val="000000"/>
              </a:solidFill>
              <a:latin typeface="Consolas" panose="020B0609020204030204" pitchFamily="49" charset="0"/>
            </a:endParaRPr>
          </a:p>
          <a:p>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Button</a:t>
            </a:r>
            <a:r>
              <a:rPr lang="es-DO" sz="500" dirty="0">
                <a:solidFill>
                  <a:srgbClr val="FF0000"/>
                </a:solidFill>
                <a:latin typeface="Consolas" panose="020B0609020204030204" pitchFamily="49" charset="0"/>
              </a:rPr>
              <a:t> CornerRadius</a:t>
            </a:r>
            <a:r>
              <a:rPr lang="es-DO" sz="500" dirty="0">
                <a:solidFill>
                  <a:srgbClr val="0000FF"/>
                </a:solidFill>
                <a:latin typeface="Consolas" panose="020B0609020204030204" pitchFamily="49" charset="0"/>
              </a:rPr>
              <a:t>="250"</a:t>
            </a:r>
            <a:r>
              <a:rPr lang="es-DO" sz="500" dirty="0">
                <a:solidFill>
                  <a:srgbClr val="FF0000"/>
                </a:solidFill>
                <a:latin typeface="Consolas" panose="020B0609020204030204" pitchFamily="49" charset="0"/>
              </a:rPr>
              <a:t> BorderColor</a:t>
            </a:r>
            <a:r>
              <a:rPr lang="es-DO" sz="500" dirty="0">
                <a:solidFill>
                  <a:srgbClr val="0000FF"/>
                </a:solidFill>
                <a:latin typeface="Consolas" panose="020B0609020204030204" pitchFamily="49" charset="0"/>
              </a:rPr>
              <a:t>="White"</a:t>
            </a:r>
            <a:r>
              <a:rPr lang="es-DO" sz="500" dirty="0">
                <a:solidFill>
                  <a:srgbClr val="FF0000"/>
                </a:solidFill>
                <a:latin typeface="Consolas" panose="020B0609020204030204" pitchFamily="49" charset="0"/>
              </a:rPr>
              <a:t> BorderWidth</a:t>
            </a:r>
            <a:r>
              <a:rPr lang="es-DO" sz="500" dirty="0">
                <a:solidFill>
                  <a:srgbClr val="0000FF"/>
                </a:solidFill>
                <a:latin typeface="Consolas" panose="020B0609020204030204" pitchFamily="49" charset="0"/>
              </a:rPr>
              <a:t>="5"</a:t>
            </a:r>
            <a:r>
              <a:rPr lang="es-DO" sz="500" dirty="0">
                <a:solidFill>
                  <a:srgbClr val="FF0000"/>
                </a:solidFill>
                <a:latin typeface="Consolas" panose="020B0609020204030204" pitchFamily="49" charset="0"/>
              </a:rPr>
              <a:t> Text</a:t>
            </a:r>
            <a:r>
              <a:rPr lang="es-DO" sz="500" dirty="0">
                <a:solidFill>
                  <a:srgbClr val="0000FF"/>
                </a:solidFill>
                <a:latin typeface="Consolas" panose="020B0609020204030204" pitchFamily="49" charset="0"/>
              </a:rPr>
              <a:t>="BOOTSTRAP"</a:t>
            </a:r>
            <a:r>
              <a:rPr lang="es-DO" sz="500" dirty="0">
                <a:solidFill>
                  <a:srgbClr val="FF0000"/>
                </a:solidFill>
                <a:latin typeface="Consolas" panose="020B0609020204030204" pitchFamily="49" charset="0"/>
              </a:rPr>
              <a:t> FontSize</a:t>
            </a:r>
            <a:r>
              <a:rPr lang="es-DO" sz="500" dirty="0">
                <a:solidFill>
                  <a:srgbClr val="0000FF"/>
                </a:solidFill>
                <a:latin typeface="Consolas" panose="020B0609020204030204" pitchFamily="49" charset="0"/>
              </a:rPr>
              <a:t>="25"</a:t>
            </a:r>
            <a:r>
              <a:rPr lang="es-DO" sz="500" dirty="0">
                <a:solidFill>
                  <a:srgbClr val="FF0000"/>
                </a:solidFill>
                <a:latin typeface="Consolas" panose="020B0609020204030204" pitchFamily="49" charset="0"/>
              </a:rPr>
              <a:t> TextColor</a:t>
            </a:r>
            <a:r>
              <a:rPr lang="es-DO" sz="500" dirty="0">
                <a:solidFill>
                  <a:srgbClr val="0000FF"/>
                </a:solidFill>
                <a:latin typeface="Consolas" panose="020B0609020204030204" pitchFamily="49" charset="0"/>
              </a:rPr>
              <a:t>="White"</a:t>
            </a:r>
            <a:r>
              <a:rPr lang="es-DO" sz="500" dirty="0">
                <a:solidFill>
                  <a:srgbClr val="FF0000"/>
                </a:solidFill>
                <a:latin typeface="Consolas" panose="020B0609020204030204" pitchFamily="49" charset="0"/>
              </a:rPr>
              <a:t> FontAttributes</a:t>
            </a:r>
            <a:r>
              <a:rPr lang="es-DO" sz="500" dirty="0">
                <a:solidFill>
                  <a:srgbClr val="0000FF"/>
                </a:solidFill>
                <a:latin typeface="Consolas" panose="020B0609020204030204" pitchFamily="49" charset="0"/>
              </a:rPr>
              <a:t>="Bold"</a:t>
            </a:r>
            <a:r>
              <a:rPr lang="es-DO" sz="500" dirty="0">
                <a:solidFill>
                  <a:srgbClr val="FF0000"/>
                </a:solidFill>
                <a:latin typeface="Consolas" panose="020B0609020204030204" pitchFamily="49" charset="0"/>
              </a:rPr>
              <a:t> BackgroundColor</a:t>
            </a:r>
            <a:r>
              <a:rPr lang="es-DO" sz="500" dirty="0">
                <a:solidFill>
                  <a:srgbClr val="0000FF"/>
                </a:solidFill>
                <a:latin typeface="Consolas" panose="020B0609020204030204" pitchFamily="49" charset="0"/>
              </a:rPr>
              <a:t>="#7351a3"</a:t>
            </a:r>
            <a:r>
              <a:rPr lang="es-DO" sz="500" dirty="0">
                <a:solidFill>
                  <a:srgbClr val="FF0000"/>
                </a:solidFill>
                <a:latin typeface="Consolas" panose="020B0609020204030204" pitchFamily="49" charset="0"/>
              </a:rPr>
              <a:t> Grid.Row</a:t>
            </a:r>
            <a:r>
              <a:rPr lang="es-DO" sz="500" dirty="0">
                <a:solidFill>
                  <a:srgbClr val="0000FF"/>
                </a:solidFill>
                <a:latin typeface="Consolas" panose="020B0609020204030204" pitchFamily="49" charset="0"/>
              </a:rPr>
              <a:t>="3"</a:t>
            </a:r>
            <a:r>
              <a:rPr lang="es-DO" sz="500" dirty="0">
                <a:solidFill>
                  <a:srgbClr val="FF0000"/>
                </a:solidFill>
                <a:latin typeface="Consolas" panose="020B0609020204030204" pitchFamily="49" charset="0"/>
              </a:rPr>
              <a:t> Grid.Column</a:t>
            </a:r>
            <a:r>
              <a:rPr lang="es-DO" sz="500" dirty="0">
                <a:solidFill>
                  <a:srgbClr val="0000FF"/>
                </a:solidFill>
                <a:latin typeface="Consolas" panose="020B0609020204030204" pitchFamily="49" charset="0"/>
              </a:rPr>
              <a:t>="0"</a:t>
            </a:r>
            <a:r>
              <a:rPr lang="es-DO" sz="500" dirty="0">
                <a:solidFill>
                  <a:srgbClr val="FF0000"/>
                </a:solidFill>
                <a:latin typeface="Consolas" panose="020B0609020204030204" pitchFamily="49" charset="0"/>
              </a:rPr>
              <a:t> HeightRequest</a:t>
            </a:r>
            <a:r>
              <a:rPr lang="es-DO" sz="500" dirty="0">
                <a:solidFill>
                  <a:srgbClr val="0000FF"/>
                </a:solidFill>
                <a:latin typeface="Consolas" panose="020B0609020204030204" pitchFamily="49" charset="0"/>
              </a:rPr>
              <a:t>="150"</a:t>
            </a:r>
            <a:r>
              <a:rPr lang="es-DO" sz="500" dirty="0">
                <a:solidFill>
                  <a:srgbClr val="FF0000"/>
                </a:solidFill>
                <a:latin typeface="Consolas" panose="020B0609020204030204" pitchFamily="49" charset="0"/>
              </a:rPr>
              <a:t> WidthRequest</a:t>
            </a:r>
            <a:r>
              <a:rPr lang="es-DO" sz="500" dirty="0">
                <a:solidFill>
                  <a:srgbClr val="0000FF"/>
                </a:solidFill>
                <a:latin typeface="Consolas" panose="020B0609020204030204" pitchFamily="49" charset="0"/>
              </a:rPr>
              <a:t>="100" /&gt;</a:t>
            </a:r>
            <a:endParaRPr lang="es-DO" sz="500" dirty="0">
              <a:solidFill>
                <a:srgbClr val="000000"/>
              </a:solidFill>
              <a:latin typeface="Consolas" panose="020B0609020204030204" pitchFamily="49" charset="0"/>
            </a:endParaRPr>
          </a:p>
          <a:p>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Button</a:t>
            </a:r>
            <a:r>
              <a:rPr lang="es-DO" sz="500" dirty="0">
                <a:solidFill>
                  <a:srgbClr val="FF0000"/>
                </a:solidFill>
                <a:latin typeface="Consolas" panose="020B0609020204030204" pitchFamily="49" charset="0"/>
              </a:rPr>
              <a:t> CornerRadius</a:t>
            </a:r>
            <a:r>
              <a:rPr lang="es-DO" sz="500" dirty="0">
                <a:solidFill>
                  <a:srgbClr val="0000FF"/>
                </a:solidFill>
                <a:latin typeface="Consolas" panose="020B0609020204030204" pitchFamily="49" charset="0"/>
              </a:rPr>
              <a:t>="250"</a:t>
            </a:r>
            <a:r>
              <a:rPr lang="es-DO" sz="500" dirty="0">
                <a:solidFill>
                  <a:srgbClr val="FF0000"/>
                </a:solidFill>
                <a:latin typeface="Consolas" panose="020B0609020204030204" pitchFamily="49" charset="0"/>
              </a:rPr>
              <a:t> BorderColor</a:t>
            </a:r>
            <a:r>
              <a:rPr lang="es-DO" sz="500" dirty="0">
                <a:solidFill>
                  <a:srgbClr val="0000FF"/>
                </a:solidFill>
                <a:latin typeface="Consolas" panose="020B0609020204030204" pitchFamily="49" charset="0"/>
              </a:rPr>
              <a:t>="White"</a:t>
            </a:r>
            <a:r>
              <a:rPr lang="es-DO" sz="500" dirty="0">
                <a:solidFill>
                  <a:srgbClr val="FF0000"/>
                </a:solidFill>
                <a:latin typeface="Consolas" panose="020B0609020204030204" pitchFamily="49" charset="0"/>
              </a:rPr>
              <a:t> BorderWidth</a:t>
            </a:r>
            <a:r>
              <a:rPr lang="es-DO" sz="500" dirty="0">
                <a:solidFill>
                  <a:srgbClr val="0000FF"/>
                </a:solidFill>
                <a:latin typeface="Consolas" panose="020B0609020204030204" pitchFamily="49" charset="0"/>
              </a:rPr>
              <a:t>="5"</a:t>
            </a:r>
            <a:r>
              <a:rPr lang="es-DO" sz="500" dirty="0">
                <a:solidFill>
                  <a:srgbClr val="FF0000"/>
                </a:solidFill>
                <a:latin typeface="Consolas" panose="020B0609020204030204" pitchFamily="49" charset="0"/>
              </a:rPr>
              <a:t> Text</a:t>
            </a:r>
            <a:r>
              <a:rPr lang="es-DO" sz="500" dirty="0">
                <a:solidFill>
                  <a:srgbClr val="0000FF"/>
                </a:solidFill>
                <a:latin typeface="Consolas" panose="020B0609020204030204" pitchFamily="49" charset="0"/>
              </a:rPr>
              <a:t>="C++"</a:t>
            </a:r>
            <a:r>
              <a:rPr lang="es-DO" sz="500" dirty="0">
                <a:solidFill>
                  <a:srgbClr val="FF0000"/>
                </a:solidFill>
                <a:latin typeface="Consolas" panose="020B0609020204030204" pitchFamily="49" charset="0"/>
              </a:rPr>
              <a:t> FontSize</a:t>
            </a:r>
            <a:r>
              <a:rPr lang="es-DO" sz="500" dirty="0">
                <a:solidFill>
                  <a:srgbClr val="0000FF"/>
                </a:solidFill>
                <a:latin typeface="Consolas" panose="020B0609020204030204" pitchFamily="49" charset="0"/>
              </a:rPr>
              <a:t>="25"</a:t>
            </a:r>
            <a:r>
              <a:rPr lang="es-DO" sz="500" dirty="0">
                <a:solidFill>
                  <a:srgbClr val="FF0000"/>
                </a:solidFill>
                <a:latin typeface="Consolas" panose="020B0609020204030204" pitchFamily="49" charset="0"/>
              </a:rPr>
              <a:t> TextColor</a:t>
            </a:r>
            <a:r>
              <a:rPr lang="es-DO" sz="500" dirty="0">
                <a:solidFill>
                  <a:srgbClr val="0000FF"/>
                </a:solidFill>
                <a:latin typeface="Consolas" panose="020B0609020204030204" pitchFamily="49" charset="0"/>
              </a:rPr>
              <a:t>="White"</a:t>
            </a:r>
            <a:r>
              <a:rPr lang="es-DO" sz="500" dirty="0">
                <a:solidFill>
                  <a:srgbClr val="FF0000"/>
                </a:solidFill>
                <a:latin typeface="Consolas" panose="020B0609020204030204" pitchFamily="49" charset="0"/>
              </a:rPr>
              <a:t> FontAttributes</a:t>
            </a:r>
            <a:r>
              <a:rPr lang="es-DO" sz="500" dirty="0">
                <a:solidFill>
                  <a:srgbClr val="0000FF"/>
                </a:solidFill>
                <a:latin typeface="Consolas" panose="020B0609020204030204" pitchFamily="49" charset="0"/>
              </a:rPr>
              <a:t>="Bold"</a:t>
            </a:r>
            <a:r>
              <a:rPr lang="es-DO" sz="500" dirty="0">
                <a:solidFill>
                  <a:srgbClr val="FF0000"/>
                </a:solidFill>
                <a:latin typeface="Consolas" panose="020B0609020204030204" pitchFamily="49" charset="0"/>
              </a:rPr>
              <a:t> BackgroundColor</a:t>
            </a:r>
            <a:r>
              <a:rPr lang="es-DO" sz="500" dirty="0">
                <a:solidFill>
                  <a:srgbClr val="0000FF"/>
                </a:solidFill>
                <a:latin typeface="Consolas" panose="020B0609020204030204" pitchFamily="49" charset="0"/>
              </a:rPr>
              <a:t>="#0652DD"</a:t>
            </a:r>
            <a:r>
              <a:rPr lang="es-DO" sz="500" dirty="0">
                <a:solidFill>
                  <a:srgbClr val="FF0000"/>
                </a:solidFill>
                <a:latin typeface="Consolas" panose="020B0609020204030204" pitchFamily="49" charset="0"/>
              </a:rPr>
              <a:t> Grid.Row</a:t>
            </a:r>
            <a:r>
              <a:rPr lang="es-DO" sz="500" dirty="0">
                <a:solidFill>
                  <a:srgbClr val="0000FF"/>
                </a:solidFill>
                <a:latin typeface="Consolas" panose="020B0609020204030204" pitchFamily="49" charset="0"/>
              </a:rPr>
              <a:t>="3"</a:t>
            </a:r>
            <a:r>
              <a:rPr lang="es-DO" sz="500" dirty="0">
                <a:solidFill>
                  <a:srgbClr val="FF0000"/>
                </a:solidFill>
                <a:latin typeface="Consolas" panose="020B0609020204030204" pitchFamily="49" charset="0"/>
              </a:rPr>
              <a:t> Grid.Column</a:t>
            </a:r>
            <a:r>
              <a:rPr lang="es-DO" sz="500" dirty="0">
                <a:solidFill>
                  <a:srgbClr val="0000FF"/>
                </a:solidFill>
                <a:latin typeface="Consolas" panose="020B0609020204030204" pitchFamily="49" charset="0"/>
              </a:rPr>
              <a:t>="1"</a:t>
            </a:r>
            <a:r>
              <a:rPr lang="es-DO" sz="500" dirty="0">
                <a:solidFill>
                  <a:srgbClr val="000000"/>
                </a:solidFill>
                <a:latin typeface="Consolas" panose="020B0609020204030204" pitchFamily="49" charset="0"/>
              </a:rPr>
              <a:t> </a:t>
            </a:r>
            <a:r>
              <a:rPr lang="es-DO" sz="500" dirty="0">
                <a:solidFill>
                  <a:srgbClr val="FF0000"/>
                </a:solidFill>
                <a:latin typeface="Consolas" panose="020B0609020204030204" pitchFamily="49" charset="0"/>
              </a:rPr>
              <a:t> HeightRequest</a:t>
            </a:r>
            <a:r>
              <a:rPr lang="es-DO" sz="500" dirty="0">
                <a:solidFill>
                  <a:srgbClr val="0000FF"/>
                </a:solidFill>
                <a:latin typeface="Consolas" panose="020B0609020204030204" pitchFamily="49" charset="0"/>
              </a:rPr>
              <a:t>="150"</a:t>
            </a:r>
            <a:r>
              <a:rPr lang="es-DO" sz="500" dirty="0">
                <a:solidFill>
                  <a:srgbClr val="FF0000"/>
                </a:solidFill>
                <a:latin typeface="Consolas" panose="020B0609020204030204" pitchFamily="49" charset="0"/>
              </a:rPr>
              <a:t> WidthRequest</a:t>
            </a:r>
            <a:r>
              <a:rPr lang="es-DO" sz="500" dirty="0">
                <a:solidFill>
                  <a:srgbClr val="0000FF"/>
                </a:solidFill>
                <a:latin typeface="Consolas" panose="020B0609020204030204" pitchFamily="49" charset="0"/>
              </a:rPr>
              <a:t>="100" /&gt;</a:t>
            </a:r>
            <a:endParaRPr lang="es-DO" sz="500" dirty="0">
              <a:solidFill>
                <a:srgbClr val="000000"/>
              </a:solidFill>
              <a:latin typeface="Consolas" panose="020B0609020204030204" pitchFamily="49" charset="0"/>
            </a:endParaRPr>
          </a:p>
          <a:p>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Button</a:t>
            </a:r>
            <a:r>
              <a:rPr lang="es-DO" sz="500" dirty="0">
                <a:solidFill>
                  <a:srgbClr val="FF0000"/>
                </a:solidFill>
                <a:latin typeface="Consolas" panose="020B0609020204030204" pitchFamily="49" charset="0"/>
              </a:rPr>
              <a:t> CornerRadius</a:t>
            </a:r>
            <a:r>
              <a:rPr lang="es-DO" sz="500" dirty="0">
                <a:solidFill>
                  <a:srgbClr val="0000FF"/>
                </a:solidFill>
                <a:latin typeface="Consolas" panose="020B0609020204030204" pitchFamily="49" charset="0"/>
              </a:rPr>
              <a:t>="250"</a:t>
            </a:r>
            <a:r>
              <a:rPr lang="es-DO" sz="500" dirty="0">
                <a:solidFill>
                  <a:srgbClr val="FF0000"/>
                </a:solidFill>
                <a:latin typeface="Consolas" panose="020B0609020204030204" pitchFamily="49" charset="0"/>
              </a:rPr>
              <a:t> BorderColor</a:t>
            </a:r>
            <a:r>
              <a:rPr lang="es-DO" sz="500" dirty="0">
                <a:solidFill>
                  <a:srgbClr val="0000FF"/>
                </a:solidFill>
                <a:latin typeface="Consolas" panose="020B0609020204030204" pitchFamily="49" charset="0"/>
              </a:rPr>
              <a:t>="White"</a:t>
            </a:r>
            <a:r>
              <a:rPr lang="es-DO" sz="500" dirty="0">
                <a:solidFill>
                  <a:srgbClr val="FF0000"/>
                </a:solidFill>
                <a:latin typeface="Consolas" panose="020B0609020204030204" pitchFamily="49" charset="0"/>
              </a:rPr>
              <a:t> BorderWidth</a:t>
            </a:r>
            <a:r>
              <a:rPr lang="es-DO" sz="500" dirty="0">
                <a:solidFill>
                  <a:srgbClr val="0000FF"/>
                </a:solidFill>
                <a:latin typeface="Consolas" panose="020B0609020204030204" pitchFamily="49" charset="0"/>
              </a:rPr>
              <a:t>="5"</a:t>
            </a:r>
            <a:r>
              <a:rPr lang="es-DO" sz="500" dirty="0">
                <a:solidFill>
                  <a:srgbClr val="FF0000"/>
                </a:solidFill>
                <a:latin typeface="Consolas" panose="020B0609020204030204" pitchFamily="49" charset="0"/>
              </a:rPr>
              <a:t> Text</a:t>
            </a:r>
            <a:r>
              <a:rPr lang="es-DO" sz="500" dirty="0">
                <a:solidFill>
                  <a:srgbClr val="0000FF"/>
                </a:solidFill>
                <a:latin typeface="Consolas" panose="020B0609020204030204" pitchFamily="49" charset="0"/>
              </a:rPr>
              <a:t>="Angular"</a:t>
            </a:r>
            <a:r>
              <a:rPr lang="es-DO" sz="500" dirty="0">
                <a:solidFill>
                  <a:srgbClr val="FF0000"/>
                </a:solidFill>
                <a:latin typeface="Consolas" panose="020B0609020204030204" pitchFamily="49" charset="0"/>
              </a:rPr>
              <a:t> FontSize</a:t>
            </a:r>
            <a:r>
              <a:rPr lang="es-DO" sz="500" dirty="0">
                <a:solidFill>
                  <a:srgbClr val="0000FF"/>
                </a:solidFill>
                <a:latin typeface="Consolas" panose="020B0609020204030204" pitchFamily="49" charset="0"/>
              </a:rPr>
              <a:t>="25"</a:t>
            </a:r>
            <a:r>
              <a:rPr lang="es-DO" sz="500" dirty="0">
                <a:solidFill>
                  <a:srgbClr val="FF0000"/>
                </a:solidFill>
                <a:latin typeface="Consolas" panose="020B0609020204030204" pitchFamily="49" charset="0"/>
              </a:rPr>
              <a:t> TextColor</a:t>
            </a:r>
            <a:r>
              <a:rPr lang="es-DO" sz="500" dirty="0">
                <a:solidFill>
                  <a:srgbClr val="0000FF"/>
                </a:solidFill>
                <a:latin typeface="Consolas" panose="020B0609020204030204" pitchFamily="49" charset="0"/>
              </a:rPr>
              <a:t>="White"</a:t>
            </a:r>
            <a:r>
              <a:rPr lang="es-DO" sz="500" dirty="0">
                <a:solidFill>
                  <a:srgbClr val="FF0000"/>
                </a:solidFill>
                <a:latin typeface="Consolas" panose="020B0609020204030204" pitchFamily="49" charset="0"/>
              </a:rPr>
              <a:t> FontAttributes</a:t>
            </a:r>
            <a:r>
              <a:rPr lang="es-DO" sz="500" dirty="0">
                <a:solidFill>
                  <a:srgbClr val="0000FF"/>
                </a:solidFill>
                <a:latin typeface="Consolas" panose="020B0609020204030204" pitchFamily="49" charset="0"/>
              </a:rPr>
              <a:t>="Bold"</a:t>
            </a:r>
            <a:r>
              <a:rPr lang="es-DO" sz="500" dirty="0">
                <a:solidFill>
                  <a:srgbClr val="FF0000"/>
                </a:solidFill>
                <a:latin typeface="Consolas" panose="020B0609020204030204" pitchFamily="49" charset="0"/>
              </a:rPr>
              <a:t> BackgroundColor</a:t>
            </a:r>
            <a:r>
              <a:rPr lang="es-DO" sz="500" dirty="0">
                <a:solidFill>
                  <a:srgbClr val="0000FF"/>
                </a:solidFill>
                <a:latin typeface="Consolas" panose="020B0609020204030204" pitchFamily="49" charset="0"/>
              </a:rPr>
              <a:t>="#c23616"</a:t>
            </a:r>
            <a:r>
              <a:rPr lang="es-DO" sz="500" dirty="0">
                <a:solidFill>
                  <a:srgbClr val="FF0000"/>
                </a:solidFill>
                <a:latin typeface="Consolas" panose="020B0609020204030204" pitchFamily="49" charset="0"/>
              </a:rPr>
              <a:t> Grid.Row</a:t>
            </a:r>
            <a:r>
              <a:rPr lang="es-DO" sz="500" dirty="0">
                <a:solidFill>
                  <a:srgbClr val="0000FF"/>
                </a:solidFill>
                <a:latin typeface="Consolas" panose="020B0609020204030204" pitchFamily="49" charset="0"/>
              </a:rPr>
              <a:t>="4"</a:t>
            </a:r>
            <a:r>
              <a:rPr lang="es-DO" sz="500" dirty="0">
                <a:solidFill>
                  <a:srgbClr val="FF0000"/>
                </a:solidFill>
                <a:latin typeface="Consolas" panose="020B0609020204030204" pitchFamily="49" charset="0"/>
              </a:rPr>
              <a:t> Grid.Column</a:t>
            </a:r>
            <a:r>
              <a:rPr lang="es-DO" sz="500" dirty="0">
                <a:solidFill>
                  <a:srgbClr val="0000FF"/>
                </a:solidFill>
                <a:latin typeface="Consolas" panose="020B0609020204030204" pitchFamily="49" charset="0"/>
              </a:rPr>
              <a:t>="0"</a:t>
            </a:r>
            <a:r>
              <a:rPr lang="es-DO" sz="500" dirty="0">
                <a:solidFill>
                  <a:srgbClr val="FF0000"/>
                </a:solidFill>
                <a:latin typeface="Consolas" panose="020B0609020204030204" pitchFamily="49" charset="0"/>
              </a:rPr>
              <a:t> HeightRequest</a:t>
            </a:r>
            <a:r>
              <a:rPr lang="es-DO" sz="500" dirty="0">
                <a:solidFill>
                  <a:srgbClr val="0000FF"/>
                </a:solidFill>
                <a:latin typeface="Consolas" panose="020B0609020204030204" pitchFamily="49" charset="0"/>
              </a:rPr>
              <a:t>="150"</a:t>
            </a:r>
            <a:r>
              <a:rPr lang="es-DO" sz="500" dirty="0">
                <a:solidFill>
                  <a:srgbClr val="FF0000"/>
                </a:solidFill>
                <a:latin typeface="Consolas" panose="020B0609020204030204" pitchFamily="49" charset="0"/>
              </a:rPr>
              <a:t> WidthRequest</a:t>
            </a:r>
            <a:r>
              <a:rPr lang="es-DO" sz="500" dirty="0">
                <a:solidFill>
                  <a:srgbClr val="0000FF"/>
                </a:solidFill>
                <a:latin typeface="Consolas" panose="020B0609020204030204" pitchFamily="49" charset="0"/>
              </a:rPr>
              <a:t>="100" /&gt;</a:t>
            </a:r>
            <a:endParaRPr lang="es-DO" sz="500" dirty="0">
              <a:solidFill>
                <a:srgbClr val="000000"/>
              </a:solidFill>
              <a:latin typeface="Consolas" panose="020B0609020204030204" pitchFamily="49" charset="0"/>
            </a:endParaRPr>
          </a:p>
          <a:p>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Button</a:t>
            </a:r>
            <a:r>
              <a:rPr lang="es-DO" sz="500" dirty="0">
                <a:solidFill>
                  <a:srgbClr val="FF0000"/>
                </a:solidFill>
                <a:latin typeface="Consolas" panose="020B0609020204030204" pitchFamily="49" charset="0"/>
              </a:rPr>
              <a:t> CornerRadius</a:t>
            </a:r>
            <a:r>
              <a:rPr lang="es-DO" sz="500" dirty="0">
                <a:solidFill>
                  <a:srgbClr val="0000FF"/>
                </a:solidFill>
                <a:latin typeface="Consolas" panose="020B0609020204030204" pitchFamily="49" charset="0"/>
              </a:rPr>
              <a:t>="250"</a:t>
            </a:r>
            <a:r>
              <a:rPr lang="es-DO" sz="500" dirty="0">
                <a:solidFill>
                  <a:srgbClr val="FF0000"/>
                </a:solidFill>
                <a:latin typeface="Consolas" panose="020B0609020204030204" pitchFamily="49" charset="0"/>
              </a:rPr>
              <a:t> BorderColor</a:t>
            </a:r>
            <a:r>
              <a:rPr lang="es-DO" sz="500" dirty="0">
                <a:solidFill>
                  <a:srgbClr val="0000FF"/>
                </a:solidFill>
                <a:latin typeface="Consolas" panose="020B0609020204030204" pitchFamily="49" charset="0"/>
              </a:rPr>
              <a:t>="White"</a:t>
            </a:r>
            <a:r>
              <a:rPr lang="es-DO" sz="500" dirty="0">
                <a:solidFill>
                  <a:srgbClr val="FF0000"/>
                </a:solidFill>
                <a:latin typeface="Consolas" panose="020B0609020204030204" pitchFamily="49" charset="0"/>
              </a:rPr>
              <a:t> BorderWidth</a:t>
            </a:r>
            <a:r>
              <a:rPr lang="es-DO" sz="500" dirty="0">
                <a:solidFill>
                  <a:srgbClr val="0000FF"/>
                </a:solidFill>
                <a:latin typeface="Consolas" panose="020B0609020204030204" pitchFamily="49" charset="0"/>
              </a:rPr>
              <a:t>="5"</a:t>
            </a:r>
            <a:r>
              <a:rPr lang="es-DO" sz="500" dirty="0">
                <a:solidFill>
                  <a:srgbClr val="FF0000"/>
                </a:solidFill>
                <a:latin typeface="Consolas" panose="020B0609020204030204" pitchFamily="49" charset="0"/>
              </a:rPr>
              <a:t> Text</a:t>
            </a:r>
            <a:r>
              <a:rPr lang="es-DO" sz="500" dirty="0">
                <a:solidFill>
                  <a:srgbClr val="0000FF"/>
                </a:solidFill>
                <a:latin typeface="Consolas" panose="020B0609020204030204" pitchFamily="49" charset="0"/>
              </a:rPr>
              <a:t>="React"</a:t>
            </a:r>
            <a:r>
              <a:rPr lang="es-DO" sz="500" dirty="0">
                <a:solidFill>
                  <a:srgbClr val="FF0000"/>
                </a:solidFill>
                <a:latin typeface="Consolas" panose="020B0609020204030204" pitchFamily="49" charset="0"/>
              </a:rPr>
              <a:t> FontSize</a:t>
            </a:r>
            <a:r>
              <a:rPr lang="es-DO" sz="500" dirty="0">
                <a:solidFill>
                  <a:srgbClr val="0000FF"/>
                </a:solidFill>
                <a:latin typeface="Consolas" panose="020B0609020204030204" pitchFamily="49" charset="0"/>
              </a:rPr>
              <a:t>="25"</a:t>
            </a:r>
            <a:r>
              <a:rPr lang="es-DO" sz="500" dirty="0">
                <a:solidFill>
                  <a:srgbClr val="FF0000"/>
                </a:solidFill>
                <a:latin typeface="Consolas" panose="020B0609020204030204" pitchFamily="49" charset="0"/>
              </a:rPr>
              <a:t> TextColor</a:t>
            </a:r>
            <a:r>
              <a:rPr lang="es-DO" sz="500" dirty="0">
                <a:solidFill>
                  <a:srgbClr val="0000FF"/>
                </a:solidFill>
                <a:latin typeface="Consolas" panose="020B0609020204030204" pitchFamily="49" charset="0"/>
              </a:rPr>
              <a:t>="White"</a:t>
            </a:r>
            <a:r>
              <a:rPr lang="es-DO" sz="500" dirty="0">
                <a:solidFill>
                  <a:srgbClr val="FF0000"/>
                </a:solidFill>
                <a:latin typeface="Consolas" panose="020B0609020204030204" pitchFamily="49" charset="0"/>
              </a:rPr>
              <a:t> FontAttributes</a:t>
            </a:r>
            <a:r>
              <a:rPr lang="es-DO" sz="500" dirty="0">
                <a:solidFill>
                  <a:srgbClr val="0000FF"/>
                </a:solidFill>
                <a:latin typeface="Consolas" panose="020B0609020204030204" pitchFamily="49" charset="0"/>
              </a:rPr>
              <a:t>="Bold"</a:t>
            </a:r>
            <a:r>
              <a:rPr lang="es-DO" sz="500" dirty="0">
                <a:solidFill>
                  <a:srgbClr val="FF0000"/>
                </a:solidFill>
                <a:latin typeface="Consolas" panose="020B0609020204030204" pitchFamily="49" charset="0"/>
              </a:rPr>
              <a:t> BackgroundColor</a:t>
            </a:r>
            <a:r>
              <a:rPr lang="es-DO" sz="500" dirty="0">
                <a:solidFill>
                  <a:srgbClr val="0000FF"/>
                </a:solidFill>
                <a:latin typeface="Consolas" panose="020B0609020204030204" pitchFamily="49" charset="0"/>
              </a:rPr>
              <a:t>="#25CCF7"</a:t>
            </a:r>
            <a:r>
              <a:rPr lang="es-DO" sz="500" dirty="0">
                <a:solidFill>
                  <a:srgbClr val="FF0000"/>
                </a:solidFill>
                <a:latin typeface="Consolas" panose="020B0609020204030204" pitchFamily="49" charset="0"/>
              </a:rPr>
              <a:t> Grid.Row</a:t>
            </a:r>
            <a:r>
              <a:rPr lang="es-DO" sz="500" dirty="0">
                <a:solidFill>
                  <a:srgbClr val="0000FF"/>
                </a:solidFill>
                <a:latin typeface="Consolas" panose="020B0609020204030204" pitchFamily="49" charset="0"/>
              </a:rPr>
              <a:t>="4"</a:t>
            </a:r>
            <a:r>
              <a:rPr lang="es-DO" sz="500" dirty="0">
                <a:solidFill>
                  <a:srgbClr val="FF0000"/>
                </a:solidFill>
                <a:latin typeface="Consolas" panose="020B0609020204030204" pitchFamily="49" charset="0"/>
              </a:rPr>
              <a:t> Grid.Column</a:t>
            </a:r>
            <a:r>
              <a:rPr lang="es-DO" sz="500" dirty="0">
                <a:solidFill>
                  <a:srgbClr val="0000FF"/>
                </a:solidFill>
                <a:latin typeface="Consolas" panose="020B0609020204030204" pitchFamily="49" charset="0"/>
              </a:rPr>
              <a:t>="1"</a:t>
            </a:r>
            <a:r>
              <a:rPr lang="es-DO" sz="500" dirty="0">
                <a:solidFill>
                  <a:srgbClr val="000000"/>
                </a:solidFill>
                <a:latin typeface="Consolas" panose="020B0609020204030204" pitchFamily="49" charset="0"/>
              </a:rPr>
              <a:t> </a:t>
            </a:r>
            <a:r>
              <a:rPr lang="es-DO" sz="500" dirty="0">
                <a:solidFill>
                  <a:srgbClr val="FF0000"/>
                </a:solidFill>
                <a:latin typeface="Consolas" panose="020B0609020204030204" pitchFamily="49" charset="0"/>
              </a:rPr>
              <a:t> HeightRequest</a:t>
            </a:r>
            <a:r>
              <a:rPr lang="es-DO" sz="500" dirty="0">
                <a:solidFill>
                  <a:srgbClr val="0000FF"/>
                </a:solidFill>
                <a:latin typeface="Consolas" panose="020B0609020204030204" pitchFamily="49" charset="0"/>
              </a:rPr>
              <a:t>="150"</a:t>
            </a:r>
            <a:r>
              <a:rPr lang="es-DO" sz="500" dirty="0">
                <a:solidFill>
                  <a:srgbClr val="FF0000"/>
                </a:solidFill>
                <a:latin typeface="Consolas" panose="020B0609020204030204" pitchFamily="49" charset="0"/>
              </a:rPr>
              <a:t> WidthRequest</a:t>
            </a:r>
            <a:r>
              <a:rPr lang="es-DO" sz="500" dirty="0">
                <a:solidFill>
                  <a:srgbClr val="0000FF"/>
                </a:solidFill>
                <a:latin typeface="Consolas" panose="020B0609020204030204" pitchFamily="49" charset="0"/>
              </a:rPr>
              <a:t>="100" /&gt;</a:t>
            </a:r>
            <a:endParaRPr lang="es-DO" sz="500" dirty="0">
              <a:solidFill>
                <a:srgbClr val="000000"/>
              </a:solidFill>
              <a:latin typeface="Consolas" panose="020B0609020204030204" pitchFamily="49" charset="0"/>
            </a:endParaRPr>
          </a:p>
          <a:p>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Button</a:t>
            </a:r>
            <a:r>
              <a:rPr lang="es-DO" sz="500" dirty="0">
                <a:solidFill>
                  <a:srgbClr val="FF0000"/>
                </a:solidFill>
                <a:latin typeface="Consolas" panose="020B0609020204030204" pitchFamily="49" charset="0"/>
              </a:rPr>
              <a:t> CornerRadius</a:t>
            </a:r>
            <a:r>
              <a:rPr lang="es-DO" sz="500" dirty="0">
                <a:solidFill>
                  <a:srgbClr val="0000FF"/>
                </a:solidFill>
                <a:latin typeface="Consolas" panose="020B0609020204030204" pitchFamily="49" charset="0"/>
              </a:rPr>
              <a:t>="250"</a:t>
            </a:r>
            <a:r>
              <a:rPr lang="es-DO" sz="500" dirty="0">
                <a:solidFill>
                  <a:srgbClr val="FF0000"/>
                </a:solidFill>
                <a:latin typeface="Consolas" panose="020B0609020204030204" pitchFamily="49" charset="0"/>
              </a:rPr>
              <a:t> BorderColor</a:t>
            </a:r>
            <a:r>
              <a:rPr lang="es-DO" sz="500" dirty="0">
                <a:solidFill>
                  <a:srgbClr val="0000FF"/>
                </a:solidFill>
                <a:latin typeface="Consolas" panose="020B0609020204030204" pitchFamily="49" charset="0"/>
              </a:rPr>
              <a:t>="White"</a:t>
            </a:r>
            <a:r>
              <a:rPr lang="es-DO" sz="500" dirty="0">
                <a:solidFill>
                  <a:srgbClr val="FF0000"/>
                </a:solidFill>
                <a:latin typeface="Consolas" panose="020B0609020204030204" pitchFamily="49" charset="0"/>
              </a:rPr>
              <a:t> BorderWidth</a:t>
            </a:r>
            <a:r>
              <a:rPr lang="es-DO" sz="500" dirty="0">
                <a:solidFill>
                  <a:srgbClr val="0000FF"/>
                </a:solidFill>
                <a:latin typeface="Consolas" panose="020B0609020204030204" pitchFamily="49" charset="0"/>
              </a:rPr>
              <a:t>="5"</a:t>
            </a:r>
            <a:r>
              <a:rPr lang="es-DO" sz="500" dirty="0">
                <a:solidFill>
                  <a:srgbClr val="FF0000"/>
                </a:solidFill>
                <a:latin typeface="Consolas" panose="020B0609020204030204" pitchFamily="49" charset="0"/>
              </a:rPr>
              <a:t> Text</a:t>
            </a:r>
            <a:r>
              <a:rPr lang="es-DO" sz="500" dirty="0">
                <a:solidFill>
                  <a:srgbClr val="0000FF"/>
                </a:solidFill>
                <a:latin typeface="Consolas" panose="020B0609020204030204" pitchFamily="49" charset="0"/>
              </a:rPr>
              <a:t>="Git"</a:t>
            </a:r>
            <a:r>
              <a:rPr lang="es-DO" sz="500" dirty="0">
                <a:solidFill>
                  <a:srgbClr val="FF0000"/>
                </a:solidFill>
                <a:latin typeface="Consolas" panose="020B0609020204030204" pitchFamily="49" charset="0"/>
              </a:rPr>
              <a:t> FontSize</a:t>
            </a:r>
            <a:r>
              <a:rPr lang="es-DO" sz="500" dirty="0">
                <a:solidFill>
                  <a:srgbClr val="0000FF"/>
                </a:solidFill>
                <a:latin typeface="Consolas" panose="020B0609020204030204" pitchFamily="49" charset="0"/>
              </a:rPr>
              <a:t>="25"</a:t>
            </a:r>
            <a:r>
              <a:rPr lang="es-DO" sz="500" dirty="0">
                <a:solidFill>
                  <a:srgbClr val="FF0000"/>
                </a:solidFill>
                <a:latin typeface="Consolas" panose="020B0609020204030204" pitchFamily="49" charset="0"/>
              </a:rPr>
              <a:t> TextColor</a:t>
            </a:r>
            <a:r>
              <a:rPr lang="es-DO" sz="500" dirty="0">
                <a:solidFill>
                  <a:srgbClr val="0000FF"/>
                </a:solidFill>
                <a:latin typeface="Consolas" panose="020B0609020204030204" pitchFamily="49" charset="0"/>
              </a:rPr>
              <a:t>="White"</a:t>
            </a:r>
            <a:r>
              <a:rPr lang="es-DO" sz="500" dirty="0">
                <a:solidFill>
                  <a:srgbClr val="FF0000"/>
                </a:solidFill>
                <a:latin typeface="Consolas" panose="020B0609020204030204" pitchFamily="49" charset="0"/>
              </a:rPr>
              <a:t> FontAttributes</a:t>
            </a:r>
            <a:r>
              <a:rPr lang="es-DO" sz="500" dirty="0">
                <a:solidFill>
                  <a:srgbClr val="0000FF"/>
                </a:solidFill>
                <a:latin typeface="Consolas" panose="020B0609020204030204" pitchFamily="49" charset="0"/>
              </a:rPr>
              <a:t>="Bold"</a:t>
            </a:r>
            <a:r>
              <a:rPr lang="es-DO" sz="500" dirty="0">
                <a:solidFill>
                  <a:srgbClr val="FF0000"/>
                </a:solidFill>
                <a:latin typeface="Consolas" panose="020B0609020204030204" pitchFamily="49" charset="0"/>
              </a:rPr>
              <a:t> BackgroundColor</a:t>
            </a:r>
            <a:r>
              <a:rPr lang="es-DO" sz="500" dirty="0">
                <a:solidFill>
                  <a:srgbClr val="0000FF"/>
                </a:solidFill>
                <a:latin typeface="Consolas" panose="020B0609020204030204" pitchFamily="49" charset="0"/>
              </a:rPr>
              <a:t>="#747d8c"</a:t>
            </a:r>
            <a:r>
              <a:rPr lang="es-DO" sz="500" dirty="0">
                <a:solidFill>
                  <a:srgbClr val="FF0000"/>
                </a:solidFill>
                <a:latin typeface="Consolas" panose="020B0609020204030204" pitchFamily="49" charset="0"/>
              </a:rPr>
              <a:t> Grid.Row</a:t>
            </a:r>
            <a:r>
              <a:rPr lang="es-DO" sz="500" dirty="0">
                <a:solidFill>
                  <a:srgbClr val="0000FF"/>
                </a:solidFill>
                <a:latin typeface="Consolas" panose="020B0609020204030204" pitchFamily="49" charset="0"/>
              </a:rPr>
              <a:t>="5"</a:t>
            </a:r>
            <a:r>
              <a:rPr lang="es-DO" sz="500" dirty="0">
                <a:solidFill>
                  <a:srgbClr val="FF0000"/>
                </a:solidFill>
                <a:latin typeface="Consolas" panose="020B0609020204030204" pitchFamily="49" charset="0"/>
              </a:rPr>
              <a:t> Grid.Column</a:t>
            </a:r>
            <a:r>
              <a:rPr lang="es-DO" sz="500" dirty="0">
                <a:solidFill>
                  <a:srgbClr val="0000FF"/>
                </a:solidFill>
                <a:latin typeface="Consolas" panose="020B0609020204030204" pitchFamily="49" charset="0"/>
              </a:rPr>
              <a:t>="1"</a:t>
            </a:r>
            <a:r>
              <a:rPr lang="es-DO" sz="500" dirty="0">
                <a:solidFill>
                  <a:srgbClr val="000000"/>
                </a:solidFill>
                <a:latin typeface="Consolas" panose="020B0609020204030204" pitchFamily="49" charset="0"/>
              </a:rPr>
              <a:t> </a:t>
            </a:r>
            <a:r>
              <a:rPr lang="es-DO" sz="500" dirty="0">
                <a:solidFill>
                  <a:srgbClr val="FF0000"/>
                </a:solidFill>
                <a:latin typeface="Consolas" panose="020B0609020204030204" pitchFamily="49" charset="0"/>
              </a:rPr>
              <a:t> HeightRequest</a:t>
            </a:r>
            <a:r>
              <a:rPr lang="es-DO" sz="500" dirty="0">
                <a:solidFill>
                  <a:srgbClr val="0000FF"/>
                </a:solidFill>
                <a:latin typeface="Consolas" panose="020B0609020204030204" pitchFamily="49" charset="0"/>
              </a:rPr>
              <a:t>="150"</a:t>
            </a:r>
            <a:r>
              <a:rPr lang="es-DO" sz="500" dirty="0">
                <a:solidFill>
                  <a:srgbClr val="FF0000"/>
                </a:solidFill>
                <a:latin typeface="Consolas" panose="020B0609020204030204" pitchFamily="49" charset="0"/>
              </a:rPr>
              <a:t> WidthRequest</a:t>
            </a:r>
            <a:r>
              <a:rPr lang="es-DO" sz="500" dirty="0">
                <a:solidFill>
                  <a:srgbClr val="0000FF"/>
                </a:solidFill>
                <a:latin typeface="Consolas" panose="020B0609020204030204" pitchFamily="49" charset="0"/>
              </a:rPr>
              <a:t>="100" /&gt;</a:t>
            </a:r>
            <a:endParaRPr lang="es-DO" sz="500" dirty="0">
              <a:solidFill>
                <a:srgbClr val="000000"/>
              </a:solidFill>
              <a:latin typeface="Consolas" panose="020B0609020204030204" pitchFamily="49" charset="0"/>
            </a:endParaRPr>
          </a:p>
          <a:p>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Button</a:t>
            </a:r>
            <a:r>
              <a:rPr lang="es-DO" sz="500" dirty="0">
                <a:solidFill>
                  <a:srgbClr val="FF0000"/>
                </a:solidFill>
                <a:latin typeface="Consolas" panose="020B0609020204030204" pitchFamily="49" charset="0"/>
              </a:rPr>
              <a:t> CornerRadius</a:t>
            </a:r>
            <a:r>
              <a:rPr lang="es-DO" sz="500" dirty="0">
                <a:solidFill>
                  <a:srgbClr val="0000FF"/>
                </a:solidFill>
                <a:latin typeface="Consolas" panose="020B0609020204030204" pitchFamily="49" charset="0"/>
              </a:rPr>
              <a:t>="250"</a:t>
            </a:r>
            <a:r>
              <a:rPr lang="es-DO" sz="500" dirty="0">
                <a:solidFill>
                  <a:srgbClr val="FF0000"/>
                </a:solidFill>
                <a:latin typeface="Consolas" panose="020B0609020204030204" pitchFamily="49" charset="0"/>
              </a:rPr>
              <a:t> BorderColor</a:t>
            </a:r>
            <a:r>
              <a:rPr lang="es-DO" sz="500" dirty="0">
                <a:solidFill>
                  <a:srgbClr val="0000FF"/>
                </a:solidFill>
                <a:latin typeface="Consolas" panose="020B0609020204030204" pitchFamily="49" charset="0"/>
              </a:rPr>
              <a:t>="White"</a:t>
            </a:r>
            <a:r>
              <a:rPr lang="es-DO" sz="500" dirty="0">
                <a:solidFill>
                  <a:srgbClr val="FF0000"/>
                </a:solidFill>
                <a:latin typeface="Consolas" panose="020B0609020204030204" pitchFamily="49" charset="0"/>
              </a:rPr>
              <a:t> BorderWidth</a:t>
            </a:r>
            <a:r>
              <a:rPr lang="es-DO" sz="500" dirty="0">
                <a:solidFill>
                  <a:srgbClr val="0000FF"/>
                </a:solidFill>
                <a:latin typeface="Consolas" panose="020B0609020204030204" pitchFamily="49" charset="0"/>
              </a:rPr>
              <a:t>="5"</a:t>
            </a:r>
            <a:r>
              <a:rPr lang="es-DO" sz="500" dirty="0">
                <a:solidFill>
                  <a:srgbClr val="000000"/>
                </a:solidFill>
                <a:latin typeface="Consolas" panose="020B0609020204030204" pitchFamily="49" charset="0"/>
              </a:rPr>
              <a:t> </a:t>
            </a:r>
            <a:r>
              <a:rPr lang="es-DO" sz="500" dirty="0">
                <a:solidFill>
                  <a:srgbClr val="FF0000"/>
                </a:solidFill>
                <a:latin typeface="Consolas" panose="020B0609020204030204" pitchFamily="49" charset="0"/>
              </a:rPr>
              <a:t> Text</a:t>
            </a:r>
            <a:r>
              <a:rPr lang="es-DO" sz="500" dirty="0">
                <a:solidFill>
                  <a:srgbClr val="0000FF"/>
                </a:solidFill>
                <a:latin typeface="Consolas" panose="020B0609020204030204" pitchFamily="49" charset="0"/>
              </a:rPr>
              <a:t>="Vue"</a:t>
            </a:r>
            <a:r>
              <a:rPr lang="es-DO" sz="500" dirty="0">
                <a:solidFill>
                  <a:srgbClr val="FF0000"/>
                </a:solidFill>
                <a:latin typeface="Consolas" panose="020B0609020204030204" pitchFamily="49" charset="0"/>
              </a:rPr>
              <a:t> FontSize</a:t>
            </a:r>
            <a:r>
              <a:rPr lang="es-DO" sz="500" dirty="0">
                <a:solidFill>
                  <a:srgbClr val="0000FF"/>
                </a:solidFill>
                <a:latin typeface="Consolas" panose="020B0609020204030204" pitchFamily="49" charset="0"/>
              </a:rPr>
              <a:t>="25"</a:t>
            </a:r>
            <a:r>
              <a:rPr lang="es-DO" sz="500" dirty="0">
                <a:solidFill>
                  <a:srgbClr val="FF0000"/>
                </a:solidFill>
                <a:latin typeface="Consolas" panose="020B0609020204030204" pitchFamily="49" charset="0"/>
              </a:rPr>
              <a:t> TextColor</a:t>
            </a:r>
            <a:r>
              <a:rPr lang="es-DO" sz="500" dirty="0">
                <a:solidFill>
                  <a:srgbClr val="0000FF"/>
                </a:solidFill>
                <a:latin typeface="Consolas" panose="020B0609020204030204" pitchFamily="49" charset="0"/>
              </a:rPr>
              <a:t>="White"</a:t>
            </a:r>
            <a:r>
              <a:rPr lang="es-DO" sz="500" dirty="0">
                <a:solidFill>
                  <a:srgbClr val="FF0000"/>
                </a:solidFill>
                <a:latin typeface="Consolas" panose="020B0609020204030204" pitchFamily="49" charset="0"/>
              </a:rPr>
              <a:t> FontAttributes</a:t>
            </a:r>
            <a:r>
              <a:rPr lang="es-DO" sz="500" dirty="0">
                <a:solidFill>
                  <a:srgbClr val="0000FF"/>
                </a:solidFill>
                <a:latin typeface="Consolas" panose="020B0609020204030204" pitchFamily="49" charset="0"/>
              </a:rPr>
              <a:t>="Bold"</a:t>
            </a:r>
            <a:r>
              <a:rPr lang="es-DO" sz="500" dirty="0">
                <a:solidFill>
                  <a:srgbClr val="FF0000"/>
                </a:solidFill>
                <a:latin typeface="Consolas" panose="020B0609020204030204" pitchFamily="49" charset="0"/>
              </a:rPr>
              <a:t> BackgroundColor</a:t>
            </a:r>
            <a:r>
              <a:rPr lang="es-DO" sz="500" dirty="0">
                <a:solidFill>
                  <a:srgbClr val="0000FF"/>
                </a:solidFill>
                <a:latin typeface="Consolas" panose="020B0609020204030204" pitchFamily="49" charset="0"/>
              </a:rPr>
              <a:t>="#20bf6b"</a:t>
            </a:r>
            <a:r>
              <a:rPr lang="es-DO" sz="500" dirty="0">
                <a:solidFill>
                  <a:srgbClr val="FF0000"/>
                </a:solidFill>
                <a:latin typeface="Consolas" panose="020B0609020204030204" pitchFamily="49" charset="0"/>
              </a:rPr>
              <a:t> Grid.Row</a:t>
            </a:r>
            <a:r>
              <a:rPr lang="es-DO" sz="500" dirty="0">
                <a:solidFill>
                  <a:srgbClr val="0000FF"/>
                </a:solidFill>
                <a:latin typeface="Consolas" panose="020B0609020204030204" pitchFamily="49" charset="0"/>
              </a:rPr>
              <a:t>="5"</a:t>
            </a:r>
            <a:r>
              <a:rPr lang="es-DO" sz="500" dirty="0">
                <a:solidFill>
                  <a:srgbClr val="FF0000"/>
                </a:solidFill>
                <a:latin typeface="Consolas" panose="020B0609020204030204" pitchFamily="49" charset="0"/>
              </a:rPr>
              <a:t> Grid.Column</a:t>
            </a:r>
            <a:r>
              <a:rPr lang="es-DO" sz="500" dirty="0">
                <a:solidFill>
                  <a:srgbClr val="0000FF"/>
                </a:solidFill>
                <a:latin typeface="Consolas" panose="020B0609020204030204" pitchFamily="49" charset="0"/>
              </a:rPr>
              <a:t>="0"</a:t>
            </a:r>
            <a:r>
              <a:rPr lang="es-DO" sz="500" dirty="0">
                <a:solidFill>
                  <a:srgbClr val="FF0000"/>
                </a:solidFill>
                <a:latin typeface="Consolas" panose="020B0609020204030204" pitchFamily="49" charset="0"/>
              </a:rPr>
              <a:t> HeightRequest</a:t>
            </a:r>
            <a:r>
              <a:rPr lang="es-DO" sz="500" dirty="0">
                <a:solidFill>
                  <a:srgbClr val="0000FF"/>
                </a:solidFill>
                <a:latin typeface="Consolas" panose="020B0609020204030204" pitchFamily="49" charset="0"/>
              </a:rPr>
              <a:t>="150"</a:t>
            </a:r>
            <a:r>
              <a:rPr lang="es-DO" sz="500" dirty="0">
                <a:solidFill>
                  <a:srgbClr val="FF0000"/>
                </a:solidFill>
                <a:latin typeface="Consolas" panose="020B0609020204030204" pitchFamily="49" charset="0"/>
              </a:rPr>
              <a:t> WidthRequest</a:t>
            </a:r>
            <a:r>
              <a:rPr lang="es-DO" sz="500" dirty="0">
                <a:solidFill>
                  <a:srgbClr val="0000FF"/>
                </a:solidFill>
                <a:latin typeface="Consolas" panose="020B0609020204030204" pitchFamily="49" charset="0"/>
              </a:rPr>
              <a:t>="100" /&gt;</a:t>
            </a:r>
            <a:endParaRPr lang="es-DO" sz="500" dirty="0">
              <a:solidFill>
                <a:srgbClr val="000000"/>
              </a:solidFill>
              <a:latin typeface="Consolas" panose="020B0609020204030204" pitchFamily="49" charset="0"/>
            </a:endParaRPr>
          </a:p>
          <a:p>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Button</a:t>
            </a:r>
            <a:r>
              <a:rPr lang="es-DO" sz="500" dirty="0">
                <a:solidFill>
                  <a:srgbClr val="FF0000"/>
                </a:solidFill>
                <a:latin typeface="Consolas" panose="020B0609020204030204" pitchFamily="49" charset="0"/>
              </a:rPr>
              <a:t> CornerRadius</a:t>
            </a:r>
            <a:r>
              <a:rPr lang="es-DO" sz="500" dirty="0">
                <a:solidFill>
                  <a:srgbClr val="0000FF"/>
                </a:solidFill>
                <a:latin typeface="Consolas" panose="020B0609020204030204" pitchFamily="49" charset="0"/>
              </a:rPr>
              <a:t>="250"</a:t>
            </a:r>
            <a:r>
              <a:rPr lang="es-DO" sz="500" dirty="0">
                <a:solidFill>
                  <a:srgbClr val="FF0000"/>
                </a:solidFill>
                <a:latin typeface="Consolas" panose="020B0609020204030204" pitchFamily="49" charset="0"/>
              </a:rPr>
              <a:t> BorderColor</a:t>
            </a:r>
            <a:r>
              <a:rPr lang="es-DO" sz="500" dirty="0">
                <a:solidFill>
                  <a:srgbClr val="0000FF"/>
                </a:solidFill>
                <a:latin typeface="Consolas" panose="020B0609020204030204" pitchFamily="49" charset="0"/>
              </a:rPr>
              <a:t>="White"</a:t>
            </a:r>
            <a:r>
              <a:rPr lang="es-DO" sz="500" dirty="0">
                <a:solidFill>
                  <a:srgbClr val="FF0000"/>
                </a:solidFill>
                <a:latin typeface="Consolas" panose="020B0609020204030204" pitchFamily="49" charset="0"/>
              </a:rPr>
              <a:t> BorderWidth</a:t>
            </a:r>
            <a:r>
              <a:rPr lang="es-DO" sz="500" dirty="0">
                <a:solidFill>
                  <a:srgbClr val="0000FF"/>
                </a:solidFill>
                <a:latin typeface="Consolas" panose="020B0609020204030204" pitchFamily="49" charset="0"/>
              </a:rPr>
              <a:t>="5"</a:t>
            </a:r>
            <a:r>
              <a:rPr lang="es-DO" sz="500" dirty="0">
                <a:solidFill>
                  <a:srgbClr val="FF0000"/>
                </a:solidFill>
                <a:latin typeface="Consolas" panose="020B0609020204030204" pitchFamily="49" charset="0"/>
              </a:rPr>
              <a:t> Text</a:t>
            </a:r>
            <a:r>
              <a:rPr lang="es-DO" sz="500" dirty="0">
                <a:solidFill>
                  <a:srgbClr val="0000FF"/>
                </a:solidFill>
                <a:latin typeface="Consolas" panose="020B0609020204030204" pitchFamily="49" charset="0"/>
              </a:rPr>
              <a:t>="Git"</a:t>
            </a:r>
            <a:r>
              <a:rPr lang="es-DO" sz="500" dirty="0">
                <a:solidFill>
                  <a:srgbClr val="FF0000"/>
                </a:solidFill>
                <a:latin typeface="Consolas" panose="020B0609020204030204" pitchFamily="49" charset="0"/>
              </a:rPr>
              <a:t> FontSize</a:t>
            </a:r>
            <a:r>
              <a:rPr lang="es-DO" sz="500" dirty="0">
                <a:solidFill>
                  <a:srgbClr val="0000FF"/>
                </a:solidFill>
                <a:latin typeface="Consolas" panose="020B0609020204030204" pitchFamily="49" charset="0"/>
              </a:rPr>
              <a:t>="25"</a:t>
            </a:r>
            <a:r>
              <a:rPr lang="es-DO" sz="500" dirty="0">
                <a:solidFill>
                  <a:srgbClr val="FF0000"/>
                </a:solidFill>
                <a:latin typeface="Consolas" panose="020B0609020204030204" pitchFamily="49" charset="0"/>
              </a:rPr>
              <a:t> TextColor</a:t>
            </a:r>
            <a:r>
              <a:rPr lang="es-DO" sz="500" dirty="0">
                <a:solidFill>
                  <a:srgbClr val="0000FF"/>
                </a:solidFill>
                <a:latin typeface="Consolas" panose="020B0609020204030204" pitchFamily="49" charset="0"/>
              </a:rPr>
              <a:t>="White"</a:t>
            </a:r>
            <a:r>
              <a:rPr lang="es-DO" sz="500" dirty="0">
                <a:solidFill>
                  <a:srgbClr val="FF0000"/>
                </a:solidFill>
                <a:latin typeface="Consolas" panose="020B0609020204030204" pitchFamily="49" charset="0"/>
              </a:rPr>
              <a:t> FontAttributes</a:t>
            </a:r>
            <a:r>
              <a:rPr lang="es-DO" sz="500" dirty="0">
                <a:solidFill>
                  <a:srgbClr val="0000FF"/>
                </a:solidFill>
                <a:latin typeface="Consolas" panose="020B0609020204030204" pitchFamily="49" charset="0"/>
              </a:rPr>
              <a:t>="Bold"</a:t>
            </a:r>
            <a:r>
              <a:rPr lang="es-DO" sz="500" dirty="0">
                <a:solidFill>
                  <a:srgbClr val="FF0000"/>
                </a:solidFill>
                <a:latin typeface="Consolas" panose="020B0609020204030204" pitchFamily="49" charset="0"/>
              </a:rPr>
              <a:t> BackgroundColor</a:t>
            </a:r>
            <a:r>
              <a:rPr lang="es-DO" sz="500" dirty="0">
                <a:solidFill>
                  <a:srgbClr val="0000FF"/>
                </a:solidFill>
                <a:latin typeface="Consolas" panose="020B0609020204030204" pitchFamily="49" charset="0"/>
              </a:rPr>
              <a:t>="#747d8c"</a:t>
            </a:r>
            <a:r>
              <a:rPr lang="es-DO" sz="500" dirty="0">
                <a:solidFill>
                  <a:srgbClr val="FF0000"/>
                </a:solidFill>
                <a:latin typeface="Consolas" panose="020B0609020204030204" pitchFamily="49" charset="0"/>
              </a:rPr>
              <a:t> Grid.Row</a:t>
            </a:r>
            <a:r>
              <a:rPr lang="es-DO" sz="500" dirty="0">
                <a:solidFill>
                  <a:srgbClr val="0000FF"/>
                </a:solidFill>
                <a:latin typeface="Consolas" panose="020B0609020204030204" pitchFamily="49" charset="0"/>
              </a:rPr>
              <a:t>="5"</a:t>
            </a:r>
            <a:r>
              <a:rPr lang="es-DO" sz="500" dirty="0">
                <a:solidFill>
                  <a:srgbClr val="FF0000"/>
                </a:solidFill>
                <a:latin typeface="Consolas" panose="020B0609020204030204" pitchFamily="49" charset="0"/>
              </a:rPr>
              <a:t> Grid.Column</a:t>
            </a:r>
            <a:r>
              <a:rPr lang="es-DO" sz="500" dirty="0">
                <a:solidFill>
                  <a:srgbClr val="0000FF"/>
                </a:solidFill>
                <a:latin typeface="Consolas" panose="020B0609020204030204" pitchFamily="49" charset="0"/>
              </a:rPr>
              <a:t>="1"</a:t>
            </a:r>
            <a:r>
              <a:rPr lang="es-DO" sz="500" dirty="0">
                <a:solidFill>
                  <a:srgbClr val="000000"/>
                </a:solidFill>
                <a:latin typeface="Consolas" panose="020B0609020204030204" pitchFamily="49" charset="0"/>
              </a:rPr>
              <a:t> </a:t>
            </a:r>
            <a:r>
              <a:rPr lang="es-DO" sz="500" dirty="0">
                <a:solidFill>
                  <a:srgbClr val="FF0000"/>
                </a:solidFill>
                <a:latin typeface="Consolas" panose="020B0609020204030204" pitchFamily="49" charset="0"/>
              </a:rPr>
              <a:t> HeightRequest</a:t>
            </a:r>
            <a:r>
              <a:rPr lang="es-DO" sz="500" dirty="0">
                <a:solidFill>
                  <a:srgbClr val="0000FF"/>
                </a:solidFill>
                <a:latin typeface="Consolas" panose="020B0609020204030204" pitchFamily="49" charset="0"/>
              </a:rPr>
              <a:t>="150"</a:t>
            </a:r>
            <a:r>
              <a:rPr lang="es-DO" sz="500" dirty="0">
                <a:solidFill>
                  <a:srgbClr val="FF0000"/>
                </a:solidFill>
                <a:latin typeface="Consolas" panose="020B0609020204030204" pitchFamily="49" charset="0"/>
              </a:rPr>
              <a:t> WidthRequest</a:t>
            </a:r>
            <a:r>
              <a:rPr lang="es-DO" sz="500" dirty="0">
                <a:solidFill>
                  <a:srgbClr val="0000FF"/>
                </a:solidFill>
                <a:latin typeface="Consolas" panose="020B0609020204030204" pitchFamily="49" charset="0"/>
              </a:rPr>
              <a:t>="100" /&gt;</a:t>
            </a:r>
            <a:endParaRPr lang="es-DO" sz="500" dirty="0">
              <a:solidFill>
                <a:srgbClr val="000000"/>
              </a:solidFill>
              <a:latin typeface="Consolas" panose="020B0609020204030204" pitchFamily="49" charset="0"/>
            </a:endParaRPr>
          </a:p>
          <a:p>
            <a:endParaRPr lang="es-DO" sz="500" dirty="0">
              <a:solidFill>
                <a:srgbClr val="000000"/>
              </a:solidFill>
              <a:latin typeface="Consolas" panose="020B0609020204030204" pitchFamily="49" charset="0"/>
            </a:endParaRPr>
          </a:p>
          <a:p>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Grid</a:t>
            </a:r>
            <a:r>
              <a:rPr lang="es-DO" sz="500" dirty="0">
                <a:solidFill>
                  <a:srgbClr val="0000FF"/>
                </a:solidFill>
                <a:latin typeface="Consolas" panose="020B0609020204030204" pitchFamily="49" charset="0"/>
              </a:rPr>
              <a:t>&gt;</a:t>
            </a:r>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Grid</a:t>
            </a:r>
            <a:r>
              <a:rPr lang="es-DO" sz="500" dirty="0">
                <a:solidFill>
                  <a:srgbClr val="0000FF"/>
                </a:solidFill>
                <a:latin typeface="Consolas" panose="020B0609020204030204" pitchFamily="49" charset="0"/>
              </a:rPr>
              <a:t>&gt;</a:t>
            </a:r>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StackLayout</a:t>
            </a:r>
            <a:r>
              <a:rPr lang="es-DO" sz="500" dirty="0">
                <a:solidFill>
                  <a:srgbClr val="0000FF"/>
                </a:solidFill>
                <a:latin typeface="Consolas" panose="020B0609020204030204" pitchFamily="49" charset="0"/>
              </a:rPr>
              <a:t>&gt;</a:t>
            </a:r>
            <a:endParaRPr lang="es-DO" sz="500" dirty="0">
              <a:solidFill>
                <a:srgbClr val="000000"/>
              </a:solidFill>
              <a:latin typeface="Consolas" panose="020B0609020204030204" pitchFamily="49" charset="0"/>
            </a:endParaRPr>
          </a:p>
          <a:p>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ScrollView</a:t>
            </a:r>
            <a:r>
              <a:rPr lang="es-DO" sz="500" dirty="0">
                <a:solidFill>
                  <a:srgbClr val="0000FF"/>
                </a:solidFill>
                <a:latin typeface="Consolas" panose="020B0609020204030204" pitchFamily="49" charset="0"/>
              </a:rPr>
              <a:t>&gt;</a:t>
            </a:r>
            <a:endParaRPr lang="es-DO" sz="500" dirty="0">
              <a:solidFill>
                <a:srgbClr val="000000"/>
              </a:solidFill>
              <a:latin typeface="Consolas" panose="020B0609020204030204" pitchFamily="49" charset="0"/>
            </a:endParaRPr>
          </a:p>
          <a:p>
            <a:endParaRPr lang="es-DO" sz="500" dirty="0">
              <a:solidFill>
                <a:srgbClr val="000000"/>
              </a:solidFill>
              <a:latin typeface="Consolas" panose="020B0609020204030204" pitchFamily="49" charset="0"/>
            </a:endParaRPr>
          </a:p>
          <a:p>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StackLayout</a:t>
            </a:r>
            <a:r>
              <a:rPr lang="es-DO" sz="500" dirty="0">
                <a:solidFill>
                  <a:srgbClr val="0000FF"/>
                </a:solidFill>
                <a:latin typeface="Consolas" panose="020B0609020204030204" pitchFamily="49" charset="0"/>
              </a:rPr>
              <a:t>&gt;</a:t>
            </a:r>
            <a:r>
              <a:rPr lang="es-DO" sz="500" dirty="0">
                <a:solidFill>
                  <a:srgbClr val="000000"/>
                </a:solidFill>
                <a:latin typeface="Consolas" panose="020B0609020204030204" pitchFamily="49" charset="0"/>
              </a:rPr>
              <a:t> </a:t>
            </a:r>
          </a:p>
          <a:p>
            <a:r>
              <a:rPr lang="es-DO" sz="500" dirty="0">
                <a:solidFill>
                  <a:srgbClr val="000000"/>
                </a:solidFill>
                <a:latin typeface="Consolas" panose="020B0609020204030204" pitchFamily="49" charset="0"/>
              </a:rPr>
              <a:t> </a:t>
            </a:r>
            <a:endParaRPr lang="es-DO" sz="500" dirty="0"/>
          </a:p>
        </p:txBody>
      </p:sp>
    </p:spTree>
    <p:extLst>
      <p:ext uri="{BB962C8B-B14F-4D97-AF65-F5344CB8AC3E}">
        <p14:creationId xmlns:p14="http://schemas.microsoft.com/office/powerpoint/2010/main" val="10002409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244F1F-F93E-4849-9D35-A9C556665BB5}"/>
              </a:ext>
            </a:extLst>
          </p:cNvPr>
          <p:cNvSpPr txBox="1"/>
          <p:nvPr/>
        </p:nvSpPr>
        <p:spPr>
          <a:xfrm>
            <a:off x="347214" y="941081"/>
            <a:ext cx="6094562" cy="369332"/>
          </a:xfrm>
          <a:prstGeom prst="rect">
            <a:avLst/>
          </a:prstGeom>
          <a:noFill/>
        </p:spPr>
        <p:txBody>
          <a:bodyPr wrap="square">
            <a:spAutoFit/>
          </a:bodyPr>
          <a:lstStyle/>
          <a:p>
            <a:r>
              <a:rPr lang="en-US" sz="1800" dirty="0">
                <a:solidFill>
                  <a:srgbClr val="FF0000"/>
                </a:solidFill>
                <a:latin typeface="Consolas" panose="020B0609020204030204" pitchFamily="49" charset="0"/>
              </a:rPr>
              <a:t> x</a:t>
            </a:r>
            <a:r>
              <a:rPr lang="en-US" sz="1800" dirty="0">
                <a:solidFill>
                  <a:srgbClr val="0000FF"/>
                </a:solidFill>
                <a:latin typeface="Consolas" panose="020B0609020204030204" pitchFamily="49" charset="0"/>
              </a:rPr>
              <a:t>:</a:t>
            </a:r>
            <a:r>
              <a:rPr lang="en-US" sz="1800" dirty="0">
                <a:solidFill>
                  <a:srgbClr val="FF0000"/>
                </a:solidFill>
                <a:latin typeface="Consolas" panose="020B0609020204030204" pitchFamily="49" charset="0"/>
              </a:rPr>
              <a:t>Name</a:t>
            </a:r>
            <a:r>
              <a:rPr lang="en-US" sz="1800" dirty="0">
                <a:solidFill>
                  <a:srgbClr val="0000FF"/>
                </a:solidFill>
                <a:latin typeface="Consolas" panose="020B0609020204030204" pitchFamily="49" charset="0"/>
              </a:rPr>
              <a:t>="ir_html"</a:t>
            </a:r>
            <a:r>
              <a:rPr lang="en-US" sz="1800" dirty="0">
                <a:solidFill>
                  <a:srgbClr val="FF0000"/>
                </a:solidFill>
                <a:latin typeface="Consolas" panose="020B0609020204030204" pitchFamily="49" charset="0"/>
              </a:rPr>
              <a:t> Clicked</a:t>
            </a:r>
            <a:r>
              <a:rPr lang="en-US" sz="1800" dirty="0">
                <a:solidFill>
                  <a:srgbClr val="0000FF"/>
                </a:solidFill>
                <a:latin typeface="Consolas" panose="020B0609020204030204" pitchFamily="49" charset="0"/>
              </a:rPr>
              <a:t>="ir_html_Clicked" /&gt;</a:t>
            </a:r>
            <a:endParaRPr lang="es-DO" dirty="0"/>
          </a:p>
        </p:txBody>
      </p:sp>
      <p:sp>
        <p:nvSpPr>
          <p:cNvPr id="4" name="TextBox 3">
            <a:extLst>
              <a:ext uri="{FF2B5EF4-FFF2-40B4-BE49-F238E27FC236}">
                <a16:creationId xmlns:a16="http://schemas.microsoft.com/office/drawing/2014/main" id="{BD41C3E0-AD52-495E-97A8-31B592102D85}"/>
              </a:ext>
            </a:extLst>
          </p:cNvPr>
          <p:cNvSpPr txBox="1"/>
          <p:nvPr/>
        </p:nvSpPr>
        <p:spPr>
          <a:xfrm>
            <a:off x="198408" y="138023"/>
            <a:ext cx="11795184" cy="646331"/>
          </a:xfrm>
          <a:prstGeom prst="rect">
            <a:avLst/>
          </a:prstGeom>
          <a:noFill/>
        </p:spPr>
        <p:txBody>
          <a:bodyPr wrap="square" rtlCol="0">
            <a:spAutoFit/>
          </a:bodyPr>
          <a:lstStyle/>
          <a:p>
            <a:r>
              <a:rPr lang="en-US" dirty="0"/>
              <a:t>Agregamos entre el boton y antes de cerrar la ultima etiquetas este codigo, en cada caso hacia donde quieres que nevegue tu app.</a:t>
            </a:r>
            <a:endParaRPr lang="es-DO" dirty="0"/>
          </a:p>
        </p:txBody>
      </p:sp>
      <p:cxnSp>
        <p:nvCxnSpPr>
          <p:cNvPr id="6" name="Straight Arrow Connector 5">
            <a:extLst>
              <a:ext uri="{FF2B5EF4-FFF2-40B4-BE49-F238E27FC236}">
                <a16:creationId xmlns:a16="http://schemas.microsoft.com/office/drawing/2014/main" id="{2EBD8810-6425-4E1F-A731-5B68293EE906}"/>
              </a:ext>
            </a:extLst>
          </p:cNvPr>
          <p:cNvCxnSpPr/>
          <p:nvPr/>
        </p:nvCxnSpPr>
        <p:spPr>
          <a:xfrm>
            <a:off x="4002657" y="461188"/>
            <a:ext cx="1958196" cy="5826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92909DA-93B9-4B53-A629-EB356B0AF0CA}"/>
              </a:ext>
            </a:extLst>
          </p:cNvPr>
          <p:cNvSpPr txBox="1"/>
          <p:nvPr/>
        </p:nvSpPr>
        <p:spPr>
          <a:xfrm>
            <a:off x="277484" y="1718608"/>
            <a:ext cx="10229490" cy="5001369"/>
          </a:xfrm>
          <a:prstGeom prst="rect">
            <a:avLst/>
          </a:prstGeom>
          <a:noFill/>
        </p:spPr>
        <p:txBody>
          <a:bodyPr wrap="square">
            <a:spAutoFit/>
          </a:bodyPr>
          <a:lstStyle/>
          <a:p>
            <a:r>
              <a:rPr lang="es-DO" sz="1100" dirty="0">
                <a:solidFill>
                  <a:srgbClr val="0000FF"/>
                </a:solidFill>
                <a:latin typeface="Consolas" panose="020B0609020204030204" pitchFamily="49" charset="0"/>
              </a:rPr>
              <a:t>using</a:t>
            </a:r>
            <a:r>
              <a:rPr lang="es-DO" sz="1100" dirty="0">
                <a:solidFill>
                  <a:srgbClr val="000000"/>
                </a:solidFill>
                <a:latin typeface="Consolas" panose="020B0609020204030204" pitchFamily="49" charset="0"/>
              </a:rPr>
              <a:t> System;</a:t>
            </a:r>
          </a:p>
          <a:p>
            <a:r>
              <a:rPr lang="es-DO" sz="1100" dirty="0">
                <a:solidFill>
                  <a:srgbClr val="0000FF"/>
                </a:solidFill>
                <a:latin typeface="Consolas" panose="020B0609020204030204" pitchFamily="49" charset="0"/>
              </a:rPr>
              <a:t>using</a:t>
            </a:r>
            <a:r>
              <a:rPr lang="es-DO" sz="1100" dirty="0">
                <a:solidFill>
                  <a:srgbClr val="000000"/>
                </a:solidFill>
                <a:latin typeface="Consolas" panose="020B0609020204030204" pitchFamily="49" charset="0"/>
              </a:rPr>
              <a:t> System.Collections.Generic;</a:t>
            </a:r>
          </a:p>
          <a:p>
            <a:r>
              <a:rPr lang="es-DO" sz="1100" dirty="0">
                <a:solidFill>
                  <a:srgbClr val="0000FF"/>
                </a:solidFill>
                <a:latin typeface="Consolas" panose="020B0609020204030204" pitchFamily="49" charset="0"/>
              </a:rPr>
              <a:t>using</a:t>
            </a:r>
            <a:r>
              <a:rPr lang="es-DO" sz="1100" dirty="0">
                <a:solidFill>
                  <a:srgbClr val="000000"/>
                </a:solidFill>
                <a:latin typeface="Consolas" panose="020B0609020204030204" pitchFamily="49" charset="0"/>
              </a:rPr>
              <a:t> System.ComponentModel;</a:t>
            </a:r>
          </a:p>
          <a:p>
            <a:r>
              <a:rPr lang="es-DO" sz="1100" dirty="0">
                <a:solidFill>
                  <a:srgbClr val="0000FF"/>
                </a:solidFill>
                <a:latin typeface="Consolas" panose="020B0609020204030204" pitchFamily="49" charset="0"/>
              </a:rPr>
              <a:t>using</a:t>
            </a:r>
            <a:r>
              <a:rPr lang="es-DO" sz="1100" dirty="0">
                <a:solidFill>
                  <a:srgbClr val="000000"/>
                </a:solidFill>
                <a:latin typeface="Consolas" panose="020B0609020204030204" pitchFamily="49" charset="0"/>
              </a:rPr>
              <a:t> System.Linq;</a:t>
            </a:r>
          </a:p>
          <a:p>
            <a:r>
              <a:rPr lang="es-DO" sz="1100" dirty="0">
                <a:solidFill>
                  <a:srgbClr val="0000FF"/>
                </a:solidFill>
                <a:latin typeface="Consolas" panose="020B0609020204030204" pitchFamily="49" charset="0"/>
              </a:rPr>
              <a:t>using</a:t>
            </a:r>
            <a:r>
              <a:rPr lang="es-DO" sz="1100" dirty="0">
                <a:solidFill>
                  <a:srgbClr val="000000"/>
                </a:solidFill>
                <a:latin typeface="Consolas" panose="020B0609020204030204" pitchFamily="49" charset="0"/>
              </a:rPr>
              <a:t> System.Text;</a:t>
            </a:r>
          </a:p>
          <a:p>
            <a:r>
              <a:rPr lang="es-DO" sz="1100" dirty="0">
                <a:solidFill>
                  <a:srgbClr val="0000FF"/>
                </a:solidFill>
                <a:latin typeface="Consolas" panose="020B0609020204030204" pitchFamily="49" charset="0"/>
              </a:rPr>
              <a:t>using</a:t>
            </a:r>
            <a:r>
              <a:rPr lang="es-DO" sz="1100" dirty="0">
                <a:solidFill>
                  <a:srgbClr val="000000"/>
                </a:solidFill>
                <a:latin typeface="Consolas" panose="020B0609020204030204" pitchFamily="49" charset="0"/>
              </a:rPr>
              <a:t> System.Threading.Tasks;</a:t>
            </a:r>
          </a:p>
          <a:p>
            <a:r>
              <a:rPr lang="es-DO" sz="1100" dirty="0">
                <a:solidFill>
                  <a:srgbClr val="0000FF"/>
                </a:solidFill>
                <a:latin typeface="Consolas" panose="020B0609020204030204" pitchFamily="49" charset="0"/>
              </a:rPr>
              <a:t>using</a:t>
            </a:r>
            <a:r>
              <a:rPr lang="es-DO" sz="1100" dirty="0">
                <a:solidFill>
                  <a:srgbClr val="000000"/>
                </a:solidFill>
                <a:latin typeface="Consolas" panose="020B0609020204030204" pitchFamily="49" charset="0"/>
              </a:rPr>
              <a:t> Xamarin.Forms;</a:t>
            </a:r>
          </a:p>
          <a:p>
            <a:r>
              <a:rPr lang="es-DO" sz="1100" dirty="0">
                <a:solidFill>
                  <a:srgbClr val="0000FF"/>
                </a:solidFill>
                <a:highlight>
                  <a:srgbClr val="FFFF00"/>
                </a:highlight>
                <a:latin typeface="Consolas" panose="020B0609020204030204" pitchFamily="49" charset="0"/>
              </a:rPr>
              <a:t>using</a:t>
            </a:r>
            <a:r>
              <a:rPr lang="es-DO" sz="1100" dirty="0">
                <a:solidFill>
                  <a:srgbClr val="000000"/>
                </a:solidFill>
                <a:highlight>
                  <a:srgbClr val="FFFF00"/>
                </a:highlight>
                <a:latin typeface="Consolas" panose="020B0609020204030204" pitchFamily="49" charset="0"/>
              </a:rPr>
              <a:t> Xamarin.Essentials;</a:t>
            </a:r>
          </a:p>
          <a:p>
            <a:endParaRPr lang="es-DO" sz="1100" dirty="0">
              <a:solidFill>
                <a:srgbClr val="000000"/>
              </a:solidFill>
              <a:latin typeface="Consolas" panose="020B0609020204030204" pitchFamily="49" charset="0"/>
            </a:endParaRPr>
          </a:p>
          <a:p>
            <a:r>
              <a:rPr lang="es-DO" sz="1100" dirty="0">
                <a:solidFill>
                  <a:srgbClr val="0000FF"/>
                </a:solidFill>
                <a:latin typeface="Consolas" panose="020B0609020204030204" pitchFamily="49" charset="0"/>
              </a:rPr>
              <a:t>namespace</a:t>
            </a:r>
            <a:r>
              <a:rPr lang="es-DO" sz="1100" dirty="0">
                <a:solidFill>
                  <a:srgbClr val="000000"/>
                </a:solidFill>
                <a:latin typeface="Consolas" panose="020B0609020204030204" pitchFamily="49" charset="0"/>
              </a:rPr>
              <a:t> GRIP_LENGUAJES_PROG</a:t>
            </a:r>
          </a:p>
          <a:p>
            <a:r>
              <a:rPr lang="es-DO" sz="1100" dirty="0">
                <a:solidFill>
                  <a:srgbClr val="000000"/>
                </a:solidFill>
                <a:latin typeface="Consolas" panose="020B0609020204030204" pitchFamily="49" charset="0"/>
              </a:rPr>
              <a:t>{</a:t>
            </a:r>
          </a:p>
          <a:p>
            <a:r>
              <a:rPr lang="es-DO" sz="1100" dirty="0">
                <a:solidFill>
                  <a:srgbClr val="000000"/>
                </a:solidFill>
                <a:latin typeface="Consolas" panose="020B0609020204030204" pitchFamily="49" charset="0"/>
              </a:rPr>
              <a:t>    </a:t>
            </a:r>
            <a:r>
              <a:rPr lang="es-DO" sz="1100" dirty="0">
                <a:solidFill>
                  <a:srgbClr val="0000FF"/>
                </a:solidFill>
                <a:latin typeface="Consolas" panose="020B0609020204030204" pitchFamily="49" charset="0"/>
              </a:rPr>
              <a:t>public</a:t>
            </a:r>
            <a:r>
              <a:rPr lang="es-DO" sz="1100" dirty="0">
                <a:solidFill>
                  <a:srgbClr val="000000"/>
                </a:solidFill>
                <a:latin typeface="Consolas" panose="020B0609020204030204" pitchFamily="49" charset="0"/>
              </a:rPr>
              <a:t> </a:t>
            </a:r>
            <a:r>
              <a:rPr lang="es-DO" sz="1100" dirty="0">
                <a:solidFill>
                  <a:srgbClr val="0000FF"/>
                </a:solidFill>
                <a:latin typeface="Consolas" panose="020B0609020204030204" pitchFamily="49" charset="0"/>
              </a:rPr>
              <a:t>partial</a:t>
            </a:r>
            <a:r>
              <a:rPr lang="es-DO" sz="1100" dirty="0">
                <a:solidFill>
                  <a:srgbClr val="000000"/>
                </a:solidFill>
                <a:latin typeface="Consolas" panose="020B0609020204030204" pitchFamily="49" charset="0"/>
              </a:rPr>
              <a:t> </a:t>
            </a:r>
            <a:r>
              <a:rPr lang="es-DO" sz="1100" dirty="0">
                <a:solidFill>
                  <a:srgbClr val="0000FF"/>
                </a:solidFill>
                <a:latin typeface="Consolas" panose="020B0609020204030204" pitchFamily="49" charset="0"/>
              </a:rPr>
              <a:t>class</a:t>
            </a:r>
            <a:r>
              <a:rPr lang="es-DO" sz="1100" dirty="0">
                <a:solidFill>
                  <a:srgbClr val="000000"/>
                </a:solidFill>
                <a:latin typeface="Consolas" panose="020B0609020204030204" pitchFamily="49" charset="0"/>
              </a:rPr>
              <a:t> </a:t>
            </a:r>
            <a:r>
              <a:rPr lang="es-DO" sz="1100" dirty="0">
                <a:solidFill>
                  <a:srgbClr val="2B91AF"/>
                </a:solidFill>
                <a:latin typeface="Consolas" panose="020B0609020204030204" pitchFamily="49" charset="0"/>
              </a:rPr>
              <a:t>MainPage</a:t>
            </a:r>
            <a:r>
              <a:rPr lang="es-DO" sz="1100" dirty="0">
                <a:solidFill>
                  <a:srgbClr val="000000"/>
                </a:solidFill>
                <a:latin typeface="Consolas" panose="020B0609020204030204" pitchFamily="49" charset="0"/>
              </a:rPr>
              <a:t> : ContentPage</a:t>
            </a:r>
          </a:p>
          <a:p>
            <a:r>
              <a:rPr lang="es-DO" sz="1100" dirty="0">
                <a:solidFill>
                  <a:srgbClr val="000000"/>
                </a:solidFill>
                <a:latin typeface="Consolas" panose="020B0609020204030204" pitchFamily="49" charset="0"/>
              </a:rPr>
              <a:t>    {</a:t>
            </a:r>
          </a:p>
          <a:p>
            <a:r>
              <a:rPr lang="es-DO" sz="1100" dirty="0">
                <a:solidFill>
                  <a:srgbClr val="000000"/>
                </a:solidFill>
                <a:latin typeface="Consolas" panose="020B0609020204030204" pitchFamily="49" charset="0"/>
              </a:rPr>
              <a:t>        </a:t>
            </a:r>
            <a:r>
              <a:rPr lang="es-DO" sz="1100" dirty="0">
                <a:solidFill>
                  <a:srgbClr val="0000FF"/>
                </a:solidFill>
                <a:latin typeface="Consolas" panose="020B0609020204030204" pitchFamily="49" charset="0"/>
              </a:rPr>
              <a:t>public</a:t>
            </a:r>
            <a:r>
              <a:rPr lang="es-DO" sz="1100" dirty="0">
                <a:solidFill>
                  <a:srgbClr val="000000"/>
                </a:solidFill>
                <a:latin typeface="Consolas" panose="020B0609020204030204" pitchFamily="49" charset="0"/>
              </a:rPr>
              <a:t> </a:t>
            </a:r>
            <a:r>
              <a:rPr lang="es-DO" sz="1100" dirty="0">
                <a:solidFill>
                  <a:srgbClr val="2B91AF"/>
                </a:solidFill>
                <a:latin typeface="Consolas" panose="020B0609020204030204" pitchFamily="49" charset="0"/>
              </a:rPr>
              <a:t>MainPage</a:t>
            </a:r>
            <a:r>
              <a:rPr lang="es-DO" sz="1100" dirty="0">
                <a:solidFill>
                  <a:srgbClr val="000000"/>
                </a:solidFill>
                <a:latin typeface="Consolas" panose="020B0609020204030204" pitchFamily="49" charset="0"/>
              </a:rPr>
              <a:t>()</a:t>
            </a:r>
          </a:p>
          <a:p>
            <a:r>
              <a:rPr lang="es-DO" sz="1100" dirty="0">
                <a:solidFill>
                  <a:srgbClr val="000000"/>
                </a:solidFill>
                <a:latin typeface="Consolas" panose="020B0609020204030204" pitchFamily="49" charset="0"/>
              </a:rPr>
              <a:t>        {</a:t>
            </a:r>
          </a:p>
          <a:p>
            <a:r>
              <a:rPr lang="es-DO" sz="1100" dirty="0">
                <a:solidFill>
                  <a:srgbClr val="000000"/>
                </a:solidFill>
                <a:latin typeface="Consolas" panose="020B0609020204030204" pitchFamily="49" charset="0"/>
              </a:rPr>
              <a:t>            InitializeComponent();</a:t>
            </a:r>
          </a:p>
          <a:p>
            <a:r>
              <a:rPr lang="es-DO" sz="1100" dirty="0">
                <a:solidFill>
                  <a:srgbClr val="000000"/>
                </a:solidFill>
                <a:latin typeface="Consolas" panose="020B0609020204030204" pitchFamily="49" charset="0"/>
              </a:rPr>
              <a:t>        }</a:t>
            </a:r>
          </a:p>
          <a:p>
            <a:endParaRPr lang="es-DO" sz="1100" dirty="0">
              <a:solidFill>
                <a:srgbClr val="000000"/>
              </a:solidFill>
              <a:highlight>
                <a:srgbClr val="FFFF00"/>
              </a:highlight>
              <a:latin typeface="Consolas" panose="020B0609020204030204" pitchFamily="49" charset="0"/>
            </a:endParaRPr>
          </a:p>
          <a:p>
            <a:r>
              <a:rPr lang="en-US" sz="1100" dirty="0">
                <a:solidFill>
                  <a:srgbClr val="000000"/>
                </a:solidFill>
                <a:highlight>
                  <a:srgbClr val="FFFF00"/>
                </a:highlight>
                <a:latin typeface="Consolas" panose="020B0609020204030204" pitchFamily="49" charset="0"/>
              </a:rPr>
              <a:t>        </a:t>
            </a:r>
            <a:r>
              <a:rPr lang="en-US" sz="1100" dirty="0">
                <a:solidFill>
                  <a:srgbClr val="0000FF"/>
                </a:solidFill>
                <a:highlight>
                  <a:srgbClr val="FFFF00"/>
                </a:highlight>
                <a:latin typeface="Consolas" panose="020B0609020204030204" pitchFamily="49" charset="0"/>
              </a:rPr>
              <a:t>private</a:t>
            </a:r>
            <a:r>
              <a:rPr lang="en-US" sz="1100" dirty="0">
                <a:solidFill>
                  <a:srgbClr val="000000"/>
                </a:solidFill>
                <a:highlight>
                  <a:srgbClr val="FFFF00"/>
                </a:highlight>
                <a:latin typeface="Consolas" panose="020B0609020204030204" pitchFamily="49" charset="0"/>
              </a:rPr>
              <a:t> </a:t>
            </a:r>
            <a:r>
              <a:rPr lang="en-US" sz="1100" dirty="0">
                <a:solidFill>
                  <a:srgbClr val="0000FF"/>
                </a:solidFill>
                <a:highlight>
                  <a:srgbClr val="FFFF00"/>
                </a:highlight>
                <a:latin typeface="Consolas" panose="020B0609020204030204" pitchFamily="49" charset="0"/>
              </a:rPr>
              <a:t>void</a:t>
            </a:r>
            <a:r>
              <a:rPr lang="en-US" sz="1100" dirty="0">
                <a:solidFill>
                  <a:srgbClr val="000000"/>
                </a:solidFill>
                <a:highlight>
                  <a:srgbClr val="FFFF00"/>
                </a:highlight>
                <a:latin typeface="Consolas" panose="020B0609020204030204" pitchFamily="49" charset="0"/>
              </a:rPr>
              <a:t> ir_html_Clicked(</a:t>
            </a:r>
            <a:r>
              <a:rPr lang="en-US" sz="1100" dirty="0">
                <a:solidFill>
                  <a:srgbClr val="0000FF"/>
                </a:solidFill>
                <a:highlight>
                  <a:srgbClr val="FFFF00"/>
                </a:highlight>
                <a:latin typeface="Consolas" panose="020B0609020204030204" pitchFamily="49" charset="0"/>
              </a:rPr>
              <a:t>object</a:t>
            </a:r>
            <a:r>
              <a:rPr lang="en-US" sz="1100" dirty="0">
                <a:solidFill>
                  <a:srgbClr val="000000"/>
                </a:solidFill>
                <a:highlight>
                  <a:srgbClr val="FFFF00"/>
                </a:highlight>
                <a:latin typeface="Consolas" panose="020B0609020204030204" pitchFamily="49" charset="0"/>
              </a:rPr>
              <a:t> sender, EventArgs e)</a:t>
            </a:r>
          </a:p>
          <a:p>
            <a:r>
              <a:rPr lang="es-DO" sz="1100" dirty="0">
                <a:solidFill>
                  <a:srgbClr val="000000"/>
                </a:solidFill>
                <a:highlight>
                  <a:srgbClr val="FFFF00"/>
                </a:highlight>
                <a:latin typeface="Consolas" panose="020B0609020204030204" pitchFamily="49" charset="0"/>
              </a:rPr>
              <a:t>        {</a:t>
            </a:r>
          </a:p>
          <a:p>
            <a:r>
              <a:rPr lang="es-DO" sz="1100" dirty="0">
                <a:solidFill>
                  <a:srgbClr val="000000"/>
                </a:solidFill>
                <a:highlight>
                  <a:srgbClr val="FFFF00"/>
                </a:highlight>
                <a:latin typeface="Consolas" panose="020B0609020204030204" pitchFamily="49" charset="0"/>
              </a:rPr>
              <a:t>            Browser.OpenAsync(</a:t>
            </a:r>
            <a:r>
              <a:rPr lang="es-DO" sz="1100" dirty="0">
                <a:solidFill>
                  <a:srgbClr val="A31515"/>
                </a:solidFill>
                <a:highlight>
                  <a:srgbClr val="FFFF00"/>
                </a:highlight>
                <a:latin typeface="Consolas" panose="020B0609020204030204" pitchFamily="49" charset="0"/>
              </a:rPr>
              <a:t>"https://es.wikipedia.org/wiki/HTML"</a:t>
            </a:r>
            <a:r>
              <a:rPr lang="es-DO" sz="1100" dirty="0">
                <a:solidFill>
                  <a:srgbClr val="000000"/>
                </a:solidFill>
                <a:highlight>
                  <a:srgbClr val="FFFF00"/>
                </a:highlight>
                <a:latin typeface="Consolas" panose="020B0609020204030204" pitchFamily="49" charset="0"/>
              </a:rPr>
              <a:t>, BrowserLaunchMode.SystemPreferred);</a:t>
            </a:r>
          </a:p>
          <a:p>
            <a:r>
              <a:rPr lang="es-DO" sz="1100" dirty="0">
                <a:solidFill>
                  <a:srgbClr val="000000"/>
                </a:solidFill>
                <a:highlight>
                  <a:srgbClr val="FFFF00"/>
                </a:highlight>
                <a:latin typeface="Consolas" panose="020B0609020204030204" pitchFamily="49" charset="0"/>
              </a:rPr>
              <a:t>        }</a:t>
            </a:r>
          </a:p>
          <a:p>
            <a:endParaRPr lang="es-DO" sz="1100" dirty="0">
              <a:solidFill>
                <a:srgbClr val="000000"/>
              </a:solidFill>
              <a:highlight>
                <a:srgbClr val="FFFF00"/>
              </a:highlight>
              <a:latin typeface="Consolas" panose="020B0609020204030204" pitchFamily="49" charset="0"/>
            </a:endParaRPr>
          </a:p>
          <a:p>
            <a:r>
              <a:rPr lang="en-US" sz="1100" dirty="0">
                <a:solidFill>
                  <a:srgbClr val="000000"/>
                </a:solidFill>
                <a:highlight>
                  <a:srgbClr val="FFFF00"/>
                </a:highlight>
                <a:latin typeface="Consolas" panose="020B0609020204030204" pitchFamily="49" charset="0"/>
              </a:rPr>
              <a:t>        </a:t>
            </a:r>
            <a:r>
              <a:rPr lang="en-US" sz="1100" dirty="0">
                <a:solidFill>
                  <a:srgbClr val="0000FF"/>
                </a:solidFill>
                <a:highlight>
                  <a:srgbClr val="FFFF00"/>
                </a:highlight>
                <a:latin typeface="Consolas" panose="020B0609020204030204" pitchFamily="49" charset="0"/>
              </a:rPr>
              <a:t>private</a:t>
            </a:r>
            <a:r>
              <a:rPr lang="en-US" sz="1100" dirty="0">
                <a:solidFill>
                  <a:srgbClr val="000000"/>
                </a:solidFill>
                <a:highlight>
                  <a:srgbClr val="FFFF00"/>
                </a:highlight>
                <a:latin typeface="Consolas" panose="020B0609020204030204" pitchFamily="49" charset="0"/>
              </a:rPr>
              <a:t> </a:t>
            </a:r>
            <a:r>
              <a:rPr lang="en-US" sz="1100" dirty="0">
                <a:solidFill>
                  <a:srgbClr val="0000FF"/>
                </a:solidFill>
                <a:highlight>
                  <a:srgbClr val="FFFF00"/>
                </a:highlight>
                <a:latin typeface="Consolas" panose="020B0609020204030204" pitchFamily="49" charset="0"/>
              </a:rPr>
              <a:t>void</a:t>
            </a:r>
            <a:r>
              <a:rPr lang="en-US" sz="1100" dirty="0">
                <a:solidFill>
                  <a:srgbClr val="000000"/>
                </a:solidFill>
                <a:highlight>
                  <a:srgbClr val="FFFF00"/>
                </a:highlight>
                <a:latin typeface="Consolas" panose="020B0609020204030204" pitchFamily="49" charset="0"/>
              </a:rPr>
              <a:t> Ir_css_Clicked(</a:t>
            </a:r>
            <a:r>
              <a:rPr lang="en-US" sz="1100" dirty="0">
                <a:solidFill>
                  <a:srgbClr val="0000FF"/>
                </a:solidFill>
                <a:highlight>
                  <a:srgbClr val="FFFF00"/>
                </a:highlight>
                <a:latin typeface="Consolas" panose="020B0609020204030204" pitchFamily="49" charset="0"/>
              </a:rPr>
              <a:t>object</a:t>
            </a:r>
            <a:r>
              <a:rPr lang="en-US" sz="1100" dirty="0">
                <a:solidFill>
                  <a:srgbClr val="000000"/>
                </a:solidFill>
                <a:highlight>
                  <a:srgbClr val="FFFF00"/>
                </a:highlight>
                <a:latin typeface="Consolas" panose="020B0609020204030204" pitchFamily="49" charset="0"/>
              </a:rPr>
              <a:t> sender, EventArgs e)</a:t>
            </a:r>
          </a:p>
          <a:p>
            <a:r>
              <a:rPr lang="es-DO" sz="1100" dirty="0">
                <a:solidFill>
                  <a:srgbClr val="000000"/>
                </a:solidFill>
                <a:highlight>
                  <a:srgbClr val="FFFF00"/>
                </a:highlight>
                <a:latin typeface="Consolas" panose="020B0609020204030204" pitchFamily="49" charset="0"/>
              </a:rPr>
              <a:t>        {</a:t>
            </a:r>
          </a:p>
          <a:p>
            <a:r>
              <a:rPr lang="es-DO" sz="1100" dirty="0">
                <a:solidFill>
                  <a:srgbClr val="000000"/>
                </a:solidFill>
                <a:highlight>
                  <a:srgbClr val="FFFF00"/>
                </a:highlight>
                <a:latin typeface="Consolas" panose="020B0609020204030204" pitchFamily="49" charset="0"/>
              </a:rPr>
              <a:t>            Browser.OpenAsync(</a:t>
            </a:r>
            <a:r>
              <a:rPr lang="es-DO" sz="1100" dirty="0">
                <a:solidFill>
                  <a:srgbClr val="A31515"/>
                </a:solidFill>
                <a:highlight>
                  <a:srgbClr val="FFFF00"/>
                </a:highlight>
                <a:latin typeface="Consolas" panose="020B0609020204030204" pitchFamily="49" charset="0"/>
              </a:rPr>
              <a:t>"https://es.wikipedia.org/wiki/Hoja_de_estilos_en_cascada"</a:t>
            </a:r>
            <a:r>
              <a:rPr lang="es-DO" sz="1100" dirty="0">
                <a:solidFill>
                  <a:srgbClr val="000000"/>
                </a:solidFill>
                <a:highlight>
                  <a:srgbClr val="FFFF00"/>
                </a:highlight>
                <a:latin typeface="Consolas" panose="020B0609020204030204" pitchFamily="49" charset="0"/>
              </a:rPr>
              <a:t>, BrowserLaunchMode.SystemPreferred);</a:t>
            </a:r>
          </a:p>
          <a:p>
            <a:r>
              <a:rPr lang="es-DO" sz="1100" dirty="0">
                <a:solidFill>
                  <a:srgbClr val="000000"/>
                </a:solidFill>
                <a:highlight>
                  <a:srgbClr val="FFFF00"/>
                </a:highlight>
                <a:latin typeface="Consolas" panose="020B0609020204030204" pitchFamily="49" charset="0"/>
              </a:rPr>
              <a:t>        }</a:t>
            </a:r>
          </a:p>
          <a:p>
            <a:r>
              <a:rPr lang="es-DO" sz="1100" dirty="0">
                <a:solidFill>
                  <a:srgbClr val="000000"/>
                </a:solidFill>
                <a:latin typeface="Consolas" panose="020B0609020204030204" pitchFamily="49" charset="0"/>
              </a:rPr>
              <a:t>    }</a:t>
            </a:r>
          </a:p>
          <a:p>
            <a:r>
              <a:rPr lang="es-DO" sz="1100" dirty="0">
                <a:solidFill>
                  <a:srgbClr val="000000"/>
                </a:solidFill>
                <a:latin typeface="Consolas" panose="020B0609020204030204" pitchFamily="49" charset="0"/>
              </a:rPr>
              <a:t>}</a:t>
            </a:r>
          </a:p>
        </p:txBody>
      </p:sp>
      <p:sp>
        <p:nvSpPr>
          <p:cNvPr id="9" name="TextBox 8">
            <a:extLst>
              <a:ext uri="{FF2B5EF4-FFF2-40B4-BE49-F238E27FC236}">
                <a16:creationId xmlns:a16="http://schemas.microsoft.com/office/drawing/2014/main" id="{98F0BD22-E4C1-4706-94CC-A91987808D02}"/>
              </a:ext>
            </a:extLst>
          </p:cNvPr>
          <p:cNvSpPr txBox="1"/>
          <p:nvPr/>
        </p:nvSpPr>
        <p:spPr>
          <a:xfrm>
            <a:off x="5745193" y="2939246"/>
            <a:ext cx="6064370" cy="369332"/>
          </a:xfrm>
          <a:prstGeom prst="rect">
            <a:avLst/>
          </a:prstGeom>
          <a:noFill/>
        </p:spPr>
        <p:txBody>
          <a:bodyPr wrap="square" rtlCol="0">
            <a:spAutoFit/>
          </a:bodyPr>
          <a:lstStyle/>
          <a:p>
            <a:r>
              <a:rPr lang="en-US" dirty="0"/>
              <a:t>Agregar este codigo Amarillo al codigo MainPage.xaml.cs</a:t>
            </a:r>
            <a:endParaRPr lang="es-DO" dirty="0"/>
          </a:p>
        </p:txBody>
      </p:sp>
      <p:sp>
        <p:nvSpPr>
          <p:cNvPr id="10" name="Rectangle: Rounded Corners 9">
            <a:extLst>
              <a:ext uri="{FF2B5EF4-FFF2-40B4-BE49-F238E27FC236}">
                <a16:creationId xmlns:a16="http://schemas.microsoft.com/office/drawing/2014/main" id="{154D9A0E-1194-4165-B022-33CA4EA47A7C}"/>
              </a:ext>
            </a:extLst>
          </p:cNvPr>
          <p:cNvSpPr/>
          <p:nvPr/>
        </p:nvSpPr>
        <p:spPr>
          <a:xfrm>
            <a:off x="77638" y="1595887"/>
            <a:ext cx="10506974" cy="5124090"/>
          </a:xfrm>
          <a:prstGeom prst="roundRect">
            <a:avLst>
              <a:gd name="adj" fmla="val 3903"/>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9566057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ubble chart&#10;&#10;Description automatically generated">
            <a:extLst>
              <a:ext uri="{FF2B5EF4-FFF2-40B4-BE49-F238E27FC236}">
                <a16:creationId xmlns:a16="http://schemas.microsoft.com/office/drawing/2014/main" id="{B7880456-4C70-4AB0-B44D-B3E580A4F1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195" y="1025005"/>
            <a:ext cx="2306878" cy="53778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Graphical user interface, text, application&#10;&#10;Description automatically generated">
            <a:extLst>
              <a:ext uri="{FF2B5EF4-FFF2-40B4-BE49-F238E27FC236}">
                <a16:creationId xmlns:a16="http://schemas.microsoft.com/office/drawing/2014/main" id="{32DB3265-8EBA-4543-BF7C-0FF447E5A3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513" y="1004804"/>
            <a:ext cx="2354497" cy="54182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Graphical user interface, text, application&#10;&#10;Description automatically generated">
            <a:extLst>
              <a:ext uri="{FF2B5EF4-FFF2-40B4-BE49-F238E27FC236}">
                <a16:creationId xmlns:a16="http://schemas.microsoft.com/office/drawing/2014/main" id="{DD19E335-E43C-4E97-B78A-00AA2B3EF9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5829" y="922587"/>
            <a:ext cx="2383745" cy="54182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Arrow: Right 9">
            <a:extLst>
              <a:ext uri="{FF2B5EF4-FFF2-40B4-BE49-F238E27FC236}">
                <a16:creationId xmlns:a16="http://schemas.microsoft.com/office/drawing/2014/main" id="{20A649DD-5EB2-4234-BB13-218B72C73A0E}"/>
              </a:ext>
            </a:extLst>
          </p:cNvPr>
          <p:cNvSpPr/>
          <p:nvPr/>
        </p:nvSpPr>
        <p:spPr>
          <a:xfrm>
            <a:off x="3249588" y="2924355"/>
            <a:ext cx="879894" cy="7073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1" name="Arrow: Right 10">
            <a:extLst>
              <a:ext uri="{FF2B5EF4-FFF2-40B4-BE49-F238E27FC236}">
                <a16:creationId xmlns:a16="http://schemas.microsoft.com/office/drawing/2014/main" id="{C24B00FF-2C76-4929-8D03-0FE6E0BE5EAE}"/>
              </a:ext>
            </a:extLst>
          </p:cNvPr>
          <p:cNvSpPr/>
          <p:nvPr/>
        </p:nvSpPr>
        <p:spPr>
          <a:xfrm>
            <a:off x="7534041" y="2894163"/>
            <a:ext cx="879894" cy="7073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2" name="TextBox 11">
            <a:extLst>
              <a:ext uri="{FF2B5EF4-FFF2-40B4-BE49-F238E27FC236}">
                <a16:creationId xmlns:a16="http://schemas.microsoft.com/office/drawing/2014/main" id="{B47F2D76-223E-46E1-AC9E-03199AD33080}"/>
              </a:ext>
            </a:extLst>
          </p:cNvPr>
          <p:cNvSpPr txBox="1"/>
          <p:nvPr/>
        </p:nvSpPr>
        <p:spPr>
          <a:xfrm>
            <a:off x="120770" y="227895"/>
            <a:ext cx="11560986" cy="461665"/>
          </a:xfrm>
          <a:prstGeom prst="rect">
            <a:avLst/>
          </a:prstGeom>
          <a:noFill/>
        </p:spPr>
        <p:txBody>
          <a:bodyPr wrap="square" rtlCol="0">
            <a:spAutoFit/>
          </a:bodyPr>
          <a:lstStyle/>
          <a:p>
            <a:pPr algn="ctr"/>
            <a:r>
              <a:rPr lang="en-US" sz="2400" b="1" dirty="0"/>
              <a:t>Uso del StackLayout, Frame, ScrollView,  GridLayout, Botones, Imagenes, y evento Clicked</a:t>
            </a:r>
            <a:endParaRPr lang="es-DO" sz="2400" b="1" dirty="0"/>
          </a:p>
        </p:txBody>
      </p:sp>
    </p:spTree>
    <p:extLst>
      <p:ext uri="{BB962C8B-B14F-4D97-AF65-F5344CB8AC3E}">
        <p14:creationId xmlns:p14="http://schemas.microsoft.com/office/powerpoint/2010/main" val="26894357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270A542-09E3-5CB8-BF7C-9C28E4DE70C5}"/>
              </a:ext>
            </a:extLst>
          </p:cNvPr>
          <p:cNvSpPr txBox="1"/>
          <p:nvPr/>
        </p:nvSpPr>
        <p:spPr>
          <a:xfrm>
            <a:off x="89646" y="170330"/>
            <a:ext cx="11824447" cy="830997"/>
          </a:xfrm>
          <a:prstGeom prst="rect">
            <a:avLst/>
          </a:prstGeom>
          <a:noFill/>
        </p:spPr>
        <p:txBody>
          <a:bodyPr wrap="square" rtlCol="0">
            <a:spAutoFit/>
          </a:bodyPr>
          <a:lstStyle/>
          <a:p>
            <a:pPr algn="ctr"/>
            <a:r>
              <a:rPr lang="es-DO" sz="2400" b="1" dirty="0"/>
              <a:t>En esta parte ahora vamos a hacer que en vez de que los Botones vallan a la Web, pues que lo hagan internamente, es decir, usar la navegacion interna en vez de la externa.</a:t>
            </a:r>
          </a:p>
        </p:txBody>
      </p:sp>
      <p:sp>
        <p:nvSpPr>
          <p:cNvPr id="3" name="CuadroTexto 2">
            <a:extLst>
              <a:ext uri="{FF2B5EF4-FFF2-40B4-BE49-F238E27FC236}">
                <a16:creationId xmlns:a16="http://schemas.microsoft.com/office/drawing/2014/main" id="{DE518DC4-C9E9-B9A9-DDDA-BCEDEEE0EDB1}"/>
              </a:ext>
            </a:extLst>
          </p:cNvPr>
          <p:cNvSpPr txBox="1"/>
          <p:nvPr/>
        </p:nvSpPr>
        <p:spPr>
          <a:xfrm>
            <a:off x="251012" y="5035449"/>
            <a:ext cx="11663081" cy="1477328"/>
          </a:xfrm>
          <a:prstGeom prst="rect">
            <a:avLst/>
          </a:prstGeom>
          <a:noFill/>
        </p:spPr>
        <p:txBody>
          <a:bodyPr wrap="square" rtlCol="0">
            <a:spAutoFit/>
          </a:bodyPr>
          <a:lstStyle/>
          <a:p>
            <a:pPr algn="just"/>
            <a:r>
              <a:rPr lang="es-DO" dirty="0"/>
              <a:t>En xamarin existen muchas formas de crear navegacion, en este caso vamos a usar los botones o las imágenes que son botones de nuestro proyecto, imaginemos que necesitamos que en vez de que vallan a wikipedia con el buscador, lo que haga es que por medio de una nueva pagina que será un nuevo ContentPage, le asignamos una navegacion con un nuevo control llamado WebView y veremos ese contenido en esa pantalla haciendo un cambio solo con precionar el boton y mostrando alli en el WebView la url internamente.</a:t>
            </a:r>
          </a:p>
        </p:txBody>
      </p:sp>
      <p:pic>
        <p:nvPicPr>
          <p:cNvPr id="1028" name="Picture 4" descr="Navegación jerárquica - Xamarin | Microsoft Learn">
            <a:extLst>
              <a:ext uri="{FF2B5EF4-FFF2-40B4-BE49-F238E27FC236}">
                <a16:creationId xmlns:a16="http://schemas.microsoft.com/office/drawing/2014/main" id="{F664E5D5-B52D-776C-9F35-FBAE646424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7396" y="2478295"/>
            <a:ext cx="4993967" cy="1014675"/>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53A5E304-B886-F090-BD7F-8BF781ABFA4D}"/>
              </a:ext>
            </a:extLst>
          </p:cNvPr>
          <p:cNvSpPr txBox="1"/>
          <p:nvPr/>
        </p:nvSpPr>
        <p:spPr>
          <a:xfrm>
            <a:off x="251012" y="1278146"/>
            <a:ext cx="11510682" cy="923330"/>
          </a:xfrm>
          <a:prstGeom prst="rect">
            <a:avLst/>
          </a:prstGeom>
          <a:noFill/>
        </p:spPr>
        <p:txBody>
          <a:bodyPr wrap="square">
            <a:spAutoFit/>
          </a:bodyPr>
          <a:lstStyle/>
          <a:p>
            <a:pPr algn="just"/>
            <a:r>
              <a:rPr lang="es-ES" b="0" i="1" dirty="0">
                <a:solidFill>
                  <a:srgbClr val="002060"/>
                </a:solidFill>
                <a:effectLst/>
                <a:latin typeface="Segoe UI" panose="020B0502040204020203" pitchFamily="34" charset="0"/>
              </a:rPr>
              <a:t>La clase NavigationPage proporciona una experiencia de navegación jerárquica en la que el usuario puede navegar por las páginas hacia adelante y hacia atrás, como quiera. La clase implementa la navegación como una pila de objetos de página en la que el último en entrar es el primero en salir (LIFO). </a:t>
            </a:r>
            <a:endParaRPr lang="es-DO" dirty="0">
              <a:solidFill>
                <a:srgbClr val="002060"/>
              </a:solidFill>
            </a:endParaRPr>
          </a:p>
        </p:txBody>
      </p:sp>
      <p:pic>
        <p:nvPicPr>
          <p:cNvPr id="1030" name="Picture 6" descr="NavigationPage Components">
            <a:extLst>
              <a:ext uri="{FF2B5EF4-FFF2-40B4-BE49-F238E27FC236}">
                <a16:creationId xmlns:a16="http://schemas.microsoft.com/office/drawing/2014/main" id="{E79CCE1B-AB52-2704-00CF-4A5C93B970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637" y="2675487"/>
            <a:ext cx="548640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opping a Page from the Navigation Stack">
            <a:extLst>
              <a:ext uri="{FF2B5EF4-FFF2-40B4-BE49-F238E27FC236}">
                <a16:creationId xmlns:a16="http://schemas.microsoft.com/office/drawing/2014/main" id="{BA43DEB3-089F-9B66-D26E-1E8632857D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0544" y="3730809"/>
            <a:ext cx="5391150"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752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62E8AD38-988F-7732-4594-13F43A08271C}"/>
              </a:ext>
            </a:extLst>
          </p:cNvPr>
          <p:cNvSpPr txBox="1"/>
          <p:nvPr/>
        </p:nvSpPr>
        <p:spPr>
          <a:xfrm>
            <a:off x="645459" y="964683"/>
            <a:ext cx="6096000" cy="4524315"/>
          </a:xfrm>
          <a:prstGeom prst="rect">
            <a:avLst/>
          </a:prstGeom>
          <a:noFill/>
        </p:spPr>
        <p:txBody>
          <a:bodyPr wrap="square">
            <a:spAutoFit/>
          </a:bodyPr>
          <a:lstStyle/>
          <a:p>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&lt;</a:t>
            </a:r>
            <a:r>
              <a:rPr lang="es-DO" sz="1800" dirty="0">
                <a:solidFill>
                  <a:srgbClr val="A31515"/>
                </a:solidFill>
                <a:latin typeface="Consolas" panose="020B0609020204030204" pitchFamily="49" charset="0"/>
              </a:rPr>
              <a:t>ImageButton</a:t>
            </a:r>
            <a:r>
              <a:rPr lang="es-DO" sz="1800" dirty="0">
                <a:solidFill>
                  <a:srgbClr val="FF0000"/>
                </a:solidFill>
                <a:latin typeface="Consolas" panose="020B0609020204030204" pitchFamily="49" charset="0"/>
              </a:rPr>
              <a:t> Source</a:t>
            </a:r>
            <a:r>
              <a:rPr lang="es-DO" sz="1800" dirty="0">
                <a:solidFill>
                  <a:srgbClr val="0000FF"/>
                </a:solidFill>
                <a:latin typeface="Consolas" panose="020B0609020204030204" pitchFamily="49" charset="0"/>
              </a:rPr>
              <a:t>="HTML5.png"</a:t>
            </a:r>
            <a:endParaRPr lang="es-DO" sz="1800" dirty="0">
              <a:solidFill>
                <a:srgbClr val="000000"/>
              </a:solidFill>
              <a:latin typeface="Consolas" panose="020B0609020204030204" pitchFamily="49" charset="0"/>
            </a:endParaRPr>
          </a:p>
          <a:p>
            <a:pPr lvl="4"/>
            <a:r>
              <a:rPr lang="es-DO" dirty="0">
                <a:solidFill>
                  <a:srgbClr val="000000"/>
                </a:solidFill>
                <a:latin typeface="Consolas" panose="020B0609020204030204" pitchFamily="49" charset="0"/>
              </a:rPr>
              <a:t>                                    </a:t>
            </a:r>
            <a:r>
              <a:rPr lang="es-DO" dirty="0">
                <a:solidFill>
                  <a:srgbClr val="FF0000"/>
                </a:solidFill>
                <a:latin typeface="Consolas" panose="020B0609020204030204" pitchFamily="49" charset="0"/>
              </a:rPr>
              <a:t> CornerRadius</a:t>
            </a:r>
            <a:r>
              <a:rPr lang="es-DO" dirty="0">
                <a:solidFill>
                  <a:srgbClr val="0000FF"/>
                </a:solidFill>
                <a:latin typeface="Consolas" panose="020B0609020204030204" pitchFamily="49" charset="0"/>
              </a:rPr>
              <a:t>="50"</a:t>
            </a:r>
            <a:r>
              <a:rPr lang="es-DO" dirty="0">
                <a:solidFill>
                  <a:srgbClr val="000000"/>
                </a:solidFill>
                <a:latin typeface="Consolas" panose="020B0609020204030204" pitchFamily="49" charset="0"/>
              </a:rPr>
              <a:t> </a:t>
            </a:r>
          </a:p>
          <a:p>
            <a:pPr lvl="4"/>
            <a:r>
              <a:rPr lang="es-DO" dirty="0">
                <a:solidFill>
                  <a:srgbClr val="000000"/>
                </a:solidFill>
                <a:latin typeface="Consolas" panose="020B0609020204030204" pitchFamily="49" charset="0"/>
              </a:rPr>
              <a:t>                                    </a:t>
            </a:r>
            <a:r>
              <a:rPr lang="es-DO" dirty="0">
                <a:solidFill>
                  <a:srgbClr val="FF0000"/>
                </a:solidFill>
                <a:latin typeface="Consolas" panose="020B0609020204030204" pitchFamily="49" charset="0"/>
              </a:rPr>
              <a:t> BorderColor</a:t>
            </a:r>
            <a:r>
              <a:rPr lang="es-DO" dirty="0">
                <a:solidFill>
                  <a:srgbClr val="0000FF"/>
                </a:solidFill>
                <a:latin typeface="Consolas" panose="020B0609020204030204" pitchFamily="49" charset="0"/>
              </a:rPr>
              <a:t>="Red"</a:t>
            </a:r>
            <a:r>
              <a:rPr lang="es-DO" dirty="0">
                <a:solidFill>
                  <a:srgbClr val="000000"/>
                </a:solidFill>
                <a:latin typeface="Consolas" panose="020B0609020204030204" pitchFamily="49" charset="0"/>
              </a:rPr>
              <a:t> </a:t>
            </a:r>
          </a:p>
          <a:p>
            <a:pPr lvl="4"/>
            <a:r>
              <a:rPr lang="es-DO" dirty="0">
                <a:solidFill>
                  <a:srgbClr val="000000"/>
                </a:solidFill>
                <a:latin typeface="Consolas" panose="020B0609020204030204" pitchFamily="49" charset="0"/>
              </a:rPr>
              <a:t>                                    </a:t>
            </a:r>
            <a:r>
              <a:rPr lang="es-DO" dirty="0">
                <a:solidFill>
                  <a:srgbClr val="FF0000"/>
                </a:solidFill>
                <a:latin typeface="Consolas" panose="020B0609020204030204" pitchFamily="49" charset="0"/>
              </a:rPr>
              <a:t> BorderWidth</a:t>
            </a:r>
            <a:r>
              <a:rPr lang="es-DO" dirty="0">
                <a:solidFill>
                  <a:srgbClr val="0000FF"/>
                </a:solidFill>
                <a:latin typeface="Consolas" panose="020B0609020204030204" pitchFamily="49" charset="0"/>
              </a:rPr>
              <a:t>="3"</a:t>
            </a:r>
            <a:r>
              <a:rPr lang="es-DO" dirty="0">
                <a:solidFill>
                  <a:srgbClr val="000000"/>
                </a:solidFill>
                <a:latin typeface="Consolas" panose="020B0609020204030204" pitchFamily="49" charset="0"/>
              </a:rPr>
              <a:t>   </a:t>
            </a:r>
          </a:p>
          <a:p>
            <a:pPr lvl="4"/>
            <a:r>
              <a:rPr lang="es-DO" dirty="0">
                <a:solidFill>
                  <a:srgbClr val="000000"/>
                </a:solidFill>
                <a:latin typeface="Consolas" panose="020B0609020204030204" pitchFamily="49" charset="0"/>
              </a:rPr>
              <a:t>                                    </a:t>
            </a:r>
            <a:r>
              <a:rPr lang="es-DO" dirty="0">
                <a:solidFill>
                  <a:srgbClr val="FF0000"/>
                </a:solidFill>
                <a:latin typeface="Consolas" panose="020B0609020204030204" pitchFamily="49" charset="0"/>
              </a:rPr>
              <a:t> Grid.Row</a:t>
            </a:r>
            <a:r>
              <a:rPr lang="es-DO" dirty="0">
                <a:solidFill>
                  <a:srgbClr val="0000FF"/>
                </a:solidFill>
                <a:latin typeface="Consolas" panose="020B0609020204030204" pitchFamily="49" charset="0"/>
              </a:rPr>
              <a:t>="0"</a:t>
            </a:r>
            <a:r>
              <a:rPr lang="es-DO" dirty="0">
                <a:solidFill>
                  <a:srgbClr val="FF0000"/>
                </a:solidFill>
                <a:latin typeface="Consolas" panose="020B0609020204030204" pitchFamily="49" charset="0"/>
              </a:rPr>
              <a:t> Grid.Column</a:t>
            </a:r>
            <a:r>
              <a:rPr lang="es-DO" dirty="0">
                <a:solidFill>
                  <a:srgbClr val="0000FF"/>
                </a:solidFill>
                <a:latin typeface="Consolas" panose="020B0609020204030204" pitchFamily="49" charset="0"/>
              </a:rPr>
              <a:t>="0"</a:t>
            </a:r>
            <a:r>
              <a:rPr lang="es-DO" dirty="0">
                <a:solidFill>
                  <a:srgbClr val="000000"/>
                </a:solidFill>
                <a:latin typeface="Consolas" panose="020B0609020204030204" pitchFamily="49" charset="0"/>
              </a:rPr>
              <a:t> </a:t>
            </a:r>
          </a:p>
          <a:p>
            <a:pPr lvl="4"/>
            <a:r>
              <a:rPr lang="es-DO" dirty="0">
                <a:solidFill>
                  <a:srgbClr val="000000"/>
                </a:solidFill>
                <a:latin typeface="Consolas" panose="020B0609020204030204" pitchFamily="49" charset="0"/>
              </a:rPr>
              <a:t>                                    </a:t>
            </a:r>
            <a:r>
              <a:rPr lang="es-DO" dirty="0">
                <a:solidFill>
                  <a:srgbClr val="FF0000"/>
                </a:solidFill>
                <a:latin typeface="Consolas" panose="020B0609020204030204" pitchFamily="49" charset="0"/>
              </a:rPr>
              <a:t> BackgroundColor</a:t>
            </a:r>
            <a:r>
              <a:rPr lang="es-DO" dirty="0">
                <a:solidFill>
                  <a:srgbClr val="0000FF"/>
                </a:solidFill>
                <a:latin typeface="Consolas" panose="020B0609020204030204" pitchFamily="49" charset="0"/>
              </a:rPr>
              <a:t>="#F79F1F"</a:t>
            </a:r>
            <a:endParaRPr lang="es-DO" dirty="0">
              <a:solidFill>
                <a:srgbClr val="000000"/>
              </a:solidFill>
              <a:latin typeface="Consolas" panose="020B0609020204030204" pitchFamily="49" charset="0"/>
            </a:endParaRPr>
          </a:p>
          <a:p>
            <a:pPr lvl="4"/>
            <a:r>
              <a:rPr lang="es-DO" dirty="0">
                <a:solidFill>
                  <a:srgbClr val="000000"/>
                </a:solidFill>
                <a:latin typeface="Consolas" panose="020B0609020204030204" pitchFamily="49" charset="0"/>
              </a:rPr>
              <a:t>                                    </a:t>
            </a:r>
            <a:r>
              <a:rPr lang="es-DO" dirty="0">
                <a:solidFill>
                  <a:srgbClr val="FF0000"/>
                </a:solidFill>
                <a:latin typeface="Consolas" panose="020B0609020204030204" pitchFamily="49" charset="0"/>
              </a:rPr>
              <a:t> x</a:t>
            </a:r>
            <a:r>
              <a:rPr lang="es-DO" dirty="0">
                <a:solidFill>
                  <a:srgbClr val="0000FF"/>
                </a:solidFill>
                <a:latin typeface="Consolas" panose="020B0609020204030204" pitchFamily="49" charset="0"/>
              </a:rPr>
              <a:t>:</a:t>
            </a:r>
            <a:r>
              <a:rPr lang="es-DO" dirty="0">
                <a:solidFill>
                  <a:srgbClr val="FF0000"/>
                </a:solidFill>
                <a:latin typeface="Consolas" panose="020B0609020204030204" pitchFamily="49" charset="0"/>
              </a:rPr>
              <a:t>Name</a:t>
            </a:r>
            <a:r>
              <a:rPr lang="es-DO" dirty="0">
                <a:solidFill>
                  <a:srgbClr val="0000FF"/>
                </a:solidFill>
                <a:latin typeface="Consolas" panose="020B0609020204030204" pitchFamily="49" charset="0"/>
              </a:rPr>
              <a:t>="ir_html"</a:t>
            </a:r>
            <a:r>
              <a:rPr lang="es-DO" dirty="0">
                <a:solidFill>
                  <a:srgbClr val="000000"/>
                </a:solidFill>
                <a:latin typeface="Consolas" panose="020B0609020204030204" pitchFamily="49" charset="0"/>
              </a:rPr>
              <a:t> </a:t>
            </a:r>
          </a:p>
          <a:p>
            <a:pPr lvl="4"/>
            <a:r>
              <a:rPr lang="es-DO" dirty="0">
                <a:solidFill>
                  <a:srgbClr val="000000"/>
                </a:solidFill>
                <a:latin typeface="Consolas" panose="020B0609020204030204" pitchFamily="49" charset="0"/>
              </a:rPr>
              <a:t>                                    </a:t>
            </a:r>
            <a:r>
              <a:rPr lang="es-DO" dirty="0">
                <a:solidFill>
                  <a:srgbClr val="FF0000"/>
                </a:solidFill>
                <a:latin typeface="Consolas" panose="020B0609020204030204" pitchFamily="49" charset="0"/>
              </a:rPr>
              <a:t> Clicked</a:t>
            </a:r>
            <a:r>
              <a:rPr lang="es-DO" dirty="0">
                <a:solidFill>
                  <a:srgbClr val="0000FF"/>
                </a:solidFill>
                <a:latin typeface="Consolas" panose="020B0609020204030204" pitchFamily="49" charset="0"/>
              </a:rPr>
              <a:t>="ir_html_Clicked "</a:t>
            </a:r>
          </a:p>
          <a:p>
            <a:pPr lvl="4"/>
            <a:r>
              <a:rPr lang="es-DO" dirty="0">
                <a:solidFill>
                  <a:srgbClr val="0000FF"/>
                </a:solidFill>
                <a:latin typeface="Consolas" panose="020B0609020204030204" pitchFamily="49" charset="0"/>
              </a:rPr>
              <a:t> /&gt;</a:t>
            </a:r>
            <a:endParaRPr lang="es-DO" dirty="0"/>
          </a:p>
        </p:txBody>
      </p:sp>
      <p:sp>
        <p:nvSpPr>
          <p:cNvPr id="6" name="CuadroTexto 5">
            <a:extLst>
              <a:ext uri="{FF2B5EF4-FFF2-40B4-BE49-F238E27FC236}">
                <a16:creationId xmlns:a16="http://schemas.microsoft.com/office/drawing/2014/main" id="{DE552FF9-0EFD-D547-11F9-BD532DAD253B}"/>
              </a:ext>
            </a:extLst>
          </p:cNvPr>
          <p:cNvSpPr txBox="1"/>
          <p:nvPr/>
        </p:nvSpPr>
        <p:spPr>
          <a:xfrm>
            <a:off x="6741459" y="2617694"/>
            <a:ext cx="4473388" cy="1200329"/>
          </a:xfrm>
          <a:prstGeom prst="rect">
            <a:avLst/>
          </a:prstGeom>
          <a:noFill/>
        </p:spPr>
        <p:txBody>
          <a:bodyPr wrap="square" rtlCol="0">
            <a:spAutoFit/>
          </a:bodyPr>
          <a:lstStyle/>
          <a:p>
            <a:pPr algn="ctr"/>
            <a:r>
              <a:rPr lang="es-DO" dirty="0"/>
              <a:t>Aquí tendremos nuestro primer boton, con evento clicked el cual será el nombre que hemos asignado a este boton y que será para cada uno diferente.</a:t>
            </a:r>
          </a:p>
        </p:txBody>
      </p:sp>
    </p:spTree>
    <p:extLst>
      <p:ext uri="{BB962C8B-B14F-4D97-AF65-F5344CB8AC3E}">
        <p14:creationId xmlns:p14="http://schemas.microsoft.com/office/powerpoint/2010/main" val="31079208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D3BF8606-414D-35F7-46BF-9DB0A9E50555}"/>
              </a:ext>
            </a:extLst>
          </p:cNvPr>
          <p:cNvSpPr txBox="1"/>
          <p:nvPr/>
        </p:nvSpPr>
        <p:spPr>
          <a:xfrm>
            <a:off x="9520517" y="1272988"/>
            <a:ext cx="2330823" cy="4524315"/>
          </a:xfrm>
          <a:prstGeom prst="rect">
            <a:avLst/>
          </a:prstGeom>
          <a:noFill/>
        </p:spPr>
        <p:txBody>
          <a:bodyPr wrap="square" rtlCol="0">
            <a:spAutoFit/>
          </a:bodyPr>
          <a:lstStyle/>
          <a:p>
            <a:pPr algn="ctr"/>
            <a:r>
              <a:rPr lang="es-DO" sz="2400" b="1" dirty="0"/>
              <a:t>Damos clic en nuestro proyecto compartido derecho, le damos a agregar y luego Elemento, alli escogemos Pagina de Contenido o ContentPage.</a:t>
            </a:r>
          </a:p>
        </p:txBody>
      </p:sp>
      <p:pic>
        <p:nvPicPr>
          <p:cNvPr id="6" name="Imagen 5">
            <a:extLst>
              <a:ext uri="{FF2B5EF4-FFF2-40B4-BE49-F238E27FC236}">
                <a16:creationId xmlns:a16="http://schemas.microsoft.com/office/drawing/2014/main" id="{5DA8D99D-AC93-3965-574E-80D09A202E96}"/>
              </a:ext>
            </a:extLst>
          </p:cNvPr>
          <p:cNvPicPr>
            <a:picLocks noChangeAspect="1"/>
          </p:cNvPicPr>
          <p:nvPr/>
        </p:nvPicPr>
        <p:blipFill>
          <a:blip r:embed="rId2"/>
          <a:stretch>
            <a:fillRect/>
          </a:stretch>
        </p:blipFill>
        <p:spPr>
          <a:xfrm>
            <a:off x="142870" y="0"/>
            <a:ext cx="8786542" cy="6858000"/>
          </a:xfrm>
          <a:prstGeom prst="rect">
            <a:avLst/>
          </a:prstGeom>
        </p:spPr>
      </p:pic>
    </p:spTree>
    <p:extLst>
      <p:ext uri="{BB962C8B-B14F-4D97-AF65-F5344CB8AC3E}">
        <p14:creationId xmlns:p14="http://schemas.microsoft.com/office/powerpoint/2010/main" val="1106144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CFD6D997-AAB0-41B0-A8CE-8FA0972AC19C}"/>
              </a:ext>
            </a:extLst>
          </p:cNvPr>
          <p:cNvSpPr txBox="1"/>
          <p:nvPr/>
        </p:nvSpPr>
        <p:spPr>
          <a:xfrm>
            <a:off x="473824" y="335846"/>
            <a:ext cx="11546379" cy="5816977"/>
          </a:xfrm>
          <a:prstGeom prst="rect">
            <a:avLst/>
          </a:prstGeom>
          <a:noFill/>
        </p:spPr>
        <p:txBody>
          <a:bodyPr wrap="square">
            <a:spAutoFit/>
          </a:bodyPr>
          <a:lstStyle/>
          <a:p>
            <a:r>
              <a:rPr lang="es-DO" sz="2800" b="1" dirty="0"/>
              <a:t># Comparación entre Xamarin y .NET MAUI</a:t>
            </a:r>
          </a:p>
          <a:p>
            <a:endParaRPr lang="es-DO" sz="2000" dirty="0"/>
          </a:p>
          <a:p>
            <a:r>
              <a:rPr lang="es-DO" sz="2800" b="1" dirty="0">
                <a:solidFill>
                  <a:srgbClr val="00B0F0"/>
                </a:solidFill>
                <a:effectLst>
                  <a:outerShdw blurRad="38100" dist="38100" dir="2700000" algn="tl">
                    <a:srgbClr val="000000">
                      <a:alpha val="43137"/>
                    </a:srgbClr>
                  </a:outerShdw>
                </a:effectLst>
              </a:rPr>
              <a:t>## Xamarin:</a:t>
            </a:r>
            <a:br>
              <a:rPr lang="es-DO" sz="2800" b="1" dirty="0">
                <a:solidFill>
                  <a:srgbClr val="00B0F0"/>
                </a:solidFill>
                <a:effectLst>
                  <a:outerShdw blurRad="38100" dist="38100" dir="2700000" algn="tl">
                    <a:srgbClr val="000000">
                      <a:alpha val="43137"/>
                    </a:srgbClr>
                  </a:outerShdw>
                </a:effectLst>
              </a:rPr>
            </a:br>
            <a:endParaRPr lang="es-DO" sz="2800" b="1" dirty="0">
              <a:solidFill>
                <a:srgbClr val="00B0F0"/>
              </a:solidFill>
              <a:effectLst>
                <a:outerShdw blurRad="38100" dist="38100" dir="2700000" algn="tl">
                  <a:srgbClr val="000000">
                    <a:alpha val="43137"/>
                  </a:srgbClr>
                </a:outerShdw>
              </a:effectLst>
            </a:endParaRPr>
          </a:p>
          <a:p>
            <a:r>
              <a:rPr lang="es-DO" sz="2000" dirty="0"/>
              <a:t>- ✅ Desarrollar aplicaciones móviles para  Android e iOS usando C#.</a:t>
            </a:r>
          </a:p>
          <a:p>
            <a:r>
              <a:rPr lang="es-DO" sz="2000" dirty="0"/>
              <a:t>- ✅ Compartir código entre plataformas con  Xamarin.Forms .</a:t>
            </a:r>
          </a:p>
          <a:p>
            <a:r>
              <a:rPr lang="es-DO" sz="2000" dirty="0"/>
              <a:t>- ✅ Integrar características nativas mediante  Xamarin.Essentials .</a:t>
            </a:r>
          </a:p>
          <a:p>
            <a:r>
              <a:rPr lang="es-DO" sz="2000" dirty="0"/>
              <a:t>- ✅ Utilizar  Xamarin.Android  y  Xamarin.iOS  para mayor control.</a:t>
            </a:r>
          </a:p>
          <a:p>
            <a:r>
              <a:rPr lang="es-DO" sz="2000" dirty="0"/>
              <a:t>- ✅ Desplegar aplicaciones en dispositivos móviles.</a:t>
            </a:r>
          </a:p>
          <a:p>
            <a:endParaRPr lang="es-DO" sz="2000" dirty="0"/>
          </a:p>
          <a:p>
            <a:r>
              <a:rPr lang="es-DO" sz="2400" b="1" dirty="0">
                <a:solidFill>
                  <a:srgbClr val="7030A0"/>
                </a:solidFill>
                <a:effectLst>
                  <a:outerShdw blurRad="38100" dist="38100" dir="2700000" algn="tl">
                    <a:srgbClr val="000000">
                      <a:alpha val="43137"/>
                    </a:srgbClr>
                  </a:outerShdw>
                </a:effectLst>
              </a:rPr>
              <a:t>## .NET MAUI:</a:t>
            </a:r>
          </a:p>
          <a:p>
            <a:endParaRPr lang="es-DO" sz="2400" b="1" dirty="0">
              <a:solidFill>
                <a:srgbClr val="7030A0"/>
              </a:solidFill>
              <a:effectLst>
                <a:outerShdw blurRad="38100" dist="38100" dir="2700000" algn="tl">
                  <a:srgbClr val="000000">
                    <a:alpha val="43137"/>
                  </a:srgbClr>
                </a:outerShdw>
              </a:effectLst>
            </a:endParaRPr>
          </a:p>
          <a:p>
            <a:r>
              <a:rPr lang="es-DO" sz="2000" dirty="0"/>
              <a:t>- 🚀 Desarrollar aplicaciones con  una sola base de código  para </a:t>
            </a:r>
            <a:r>
              <a:rPr lang="es-DO" sz="2000" dirty="0">
                <a:highlight>
                  <a:srgbClr val="00FF00"/>
                </a:highlight>
              </a:rPr>
              <a:t>Android</a:t>
            </a:r>
            <a:r>
              <a:rPr lang="es-DO" sz="2000" dirty="0"/>
              <a:t>, </a:t>
            </a:r>
            <a:r>
              <a:rPr lang="es-DO" sz="2000" dirty="0">
                <a:highlight>
                  <a:srgbClr val="808080"/>
                </a:highlight>
              </a:rPr>
              <a:t>iOS</a:t>
            </a:r>
            <a:r>
              <a:rPr lang="es-DO" sz="2000" dirty="0"/>
              <a:t>, </a:t>
            </a:r>
            <a:r>
              <a:rPr lang="es-DO" sz="2000" dirty="0">
                <a:highlight>
                  <a:srgbClr val="00FFFF"/>
                </a:highlight>
              </a:rPr>
              <a:t>Windows</a:t>
            </a:r>
            <a:r>
              <a:rPr lang="es-DO" sz="2000" dirty="0"/>
              <a:t> y </a:t>
            </a:r>
            <a:r>
              <a:rPr lang="es-DO" sz="2000" dirty="0">
                <a:highlight>
                  <a:srgbClr val="C0C0C0"/>
                </a:highlight>
              </a:rPr>
              <a:t>Mac</a:t>
            </a:r>
            <a:r>
              <a:rPr lang="es-DO" sz="2000" dirty="0"/>
              <a:t> .</a:t>
            </a:r>
          </a:p>
          <a:p>
            <a:r>
              <a:rPr lang="es-DO" sz="2000" dirty="0"/>
              <a:t>- 🚀 Mejor estructura de proyecto con integración en  .NET 6+ y todas las demas actualizadas .</a:t>
            </a:r>
          </a:p>
          <a:p>
            <a:r>
              <a:rPr lang="es-DO" sz="2000" dirty="0"/>
              <a:t>- 🚀 Controles gráficos mejorados y gestión más fluida de UI.</a:t>
            </a:r>
          </a:p>
          <a:p>
            <a:r>
              <a:rPr lang="es-DO" sz="2000" dirty="0"/>
              <a:t>- 🚀 Mejor rendimiento y menor tamaño de las aplicaciones.</a:t>
            </a:r>
          </a:p>
          <a:p>
            <a:r>
              <a:rPr lang="es-DO" sz="2000" dirty="0"/>
              <a:t>- 🚀 Uso de  </a:t>
            </a:r>
            <a:r>
              <a:rPr lang="es-DO" sz="2000" b="1" dirty="0"/>
              <a:t>Blazor</a:t>
            </a:r>
            <a:r>
              <a:rPr lang="es-DO" sz="2000" dirty="0"/>
              <a:t> para compartir código entre web y móvil.</a:t>
            </a:r>
          </a:p>
        </p:txBody>
      </p:sp>
    </p:spTree>
    <p:extLst>
      <p:ext uri="{BB962C8B-B14F-4D97-AF65-F5344CB8AC3E}">
        <p14:creationId xmlns:p14="http://schemas.microsoft.com/office/powerpoint/2010/main" val="42484083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5092D12-71A4-52D7-AE67-39A435230470}"/>
              </a:ext>
            </a:extLst>
          </p:cNvPr>
          <p:cNvPicPr>
            <a:picLocks noChangeAspect="1"/>
          </p:cNvPicPr>
          <p:nvPr/>
        </p:nvPicPr>
        <p:blipFill>
          <a:blip r:embed="rId2"/>
          <a:stretch>
            <a:fillRect/>
          </a:stretch>
        </p:blipFill>
        <p:spPr>
          <a:xfrm>
            <a:off x="471207" y="600075"/>
            <a:ext cx="8972550" cy="6257925"/>
          </a:xfrm>
          <a:prstGeom prst="rect">
            <a:avLst/>
          </a:prstGeom>
        </p:spPr>
      </p:pic>
      <p:sp>
        <p:nvSpPr>
          <p:cNvPr id="4" name="CuadroTexto 3">
            <a:extLst>
              <a:ext uri="{FF2B5EF4-FFF2-40B4-BE49-F238E27FC236}">
                <a16:creationId xmlns:a16="http://schemas.microsoft.com/office/drawing/2014/main" id="{AB6C0152-891B-9DA5-3834-9FA3D84E4BA1}"/>
              </a:ext>
            </a:extLst>
          </p:cNvPr>
          <p:cNvSpPr txBox="1"/>
          <p:nvPr/>
        </p:nvSpPr>
        <p:spPr>
          <a:xfrm>
            <a:off x="9574306" y="1703294"/>
            <a:ext cx="2339788" cy="4401205"/>
          </a:xfrm>
          <a:prstGeom prst="rect">
            <a:avLst/>
          </a:prstGeom>
          <a:noFill/>
        </p:spPr>
        <p:txBody>
          <a:bodyPr wrap="square" rtlCol="0">
            <a:spAutoFit/>
          </a:bodyPr>
          <a:lstStyle/>
          <a:p>
            <a:pPr algn="ctr"/>
            <a:r>
              <a:rPr lang="es-DO" sz="2800" dirty="0"/>
              <a:t>Aquí elegimos Pagina de Contenido, y le asignamos un nombre, el cual será el boton que queremos o alusivo a su nombre.</a:t>
            </a:r>
          </a:p>
        </p:txBody>
      </p:sp>
    </p:spTree>
    <p:extLst>
      <p:ext uri="{BB962C8B-B14F-4D97-AF65-F5344CB8AC3E}">
        <p14:creationId xmlns:p14="http://schemas.microsoft.com/office/powerpoint/2010/main" val="1689013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6D2C87B-0E5D-20E9-4489-4BFD1453ABCB}"/>
              </a:ext>
            </a:extLst>
          </p:cNvPr>
          <p:cNvPicPr>
            <a:picLocks noChangeAspect="1"/>
          </p:cNvPicPr>
          <p:nvPr/>
        </p:nvPicPr>
        <p:blipFill>
          <a:blip r:embed="rId2"/>
          <a:stretch>
            <a:fillRect/>
          </a:stretch>
        </p:blipFill>
        <p:spPr>
          <a:xfrm>
            <a:off x="4982828" y="0"/>
            <a:ext cx="7121071" cy="6858000"/>
          </a:xfrm>
          <a:prstGeom prst="rect">
            <a:avLst/>
          </a:prstGeom>
        </p:spPr>
      </p:pic>
      <p:pic>
        <p:nvPicPr>
          <p:cNvPr id="5" name="Imagen 4">
            <a:extLst>
              <a:ext uri="{FF2B5EF4-FFF2-40B4-BE49-F238E27FC236}">
                <a16:creationId xmlns:a16="http://schemas.microsoft.com/office/drawing/2014/main" id="{06E90B3A-3115-D4E2-1BA2-EFB740920994}"/>
              </a:ext>
            </a:extLst>
          </p:cNvPr>
          <p:cNvPicPr>
            <a:picLocks noChangeAspect="1"/>
          </p:cNvPicPr>
          <p:nvPr/>
        </p:nvPicPr>
        <p:blipFill>
          <a:blip r:embed="rId3"/>
          <a:stretch>
            <a:fillRect/>
          </a:stretch>
        </p:blipFill>
        <p:spPr>
          <a:xfrm>
            <a:off x="942694" y="474849"/>
            <a:ext cx="2543175" cy="3057525"/>
          </a:xfrm>
          <a:prstGeom prst="rect">
            <a:avLst/>
          </a:prstGeom>
        </p:spPr>
      </p:pic>
      <p:cxnSp>
        <p:nvCxnSpPr>
          <p:cNvPr id="7" name="Conector recto de flecha 6">
            <a:extLst>
              <a:ext uri="{FF2B5EF4-FFF2-40B4-BE49-F238E27FC236}">
                <a16:creationId xmlns:a16="http://schemas.microsoft.com/office/drawing/2014/main" id="{8D373173-2B09-402B-2549-19F3AD928B83}"/>
              </a:ext>
            </a:extLst>
          </p:cNvPr>
          <p:cNvCxnSpPr/>
          <p:nvPr/>
        </p:nvCxnSpPr>
        <p:spPr>
          <a:xfrm>
            <a:off x="3065929" y="2070847"/>
            <a:ext cx="3711389" cy="112955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A8E7E1AC-BD01-B3A8-C9ED-824079ACE33F}"/>
              </a:ext>
            </a:extLst>
          </p:cNvPr>
          <p:cNvSpPr txBox="1"/>
          <p:nvPr/>
        </p:nvSpPr>
        <p:spPr>
          <a:xfrm>
            <a:off x="493059" y="3857109"/>
            <a:ext cx="4168589" cy="2308324"/>
          </a:xfrm>
          <a:prstGeom prst="rect">
            <a:avLst/>
          </a:prstGeom>
          <a:noFill/>
        </p:spPr>
        <p:txBody>
          <a:bodyPr wrap="square" rtlCol="0">
            <a:spAutoFit/>
          </a:bodyPr>
          <a:lstStyle/>
          <a:p>
            <a:pPr algn="just"/>
            <a:r>
              <a:rPr lang="es-DO" dirty="0"/>
              <a:t>Aquí vamos a la parte que dice App.xaml.cs, y le indicamos cual será nuestra pagina de navegación, y elegimos MainPage, pasando el parametro de NevegationPage. Con esto ahora podemos decirle al Boton hacia donde ir, y en nuestro caso hacia la pagina de Contenido que hemos creado HTML, </a:t>
            </a:r>
          </a:p>
        </p:txBody>
      </p:sp>
    </p:spTree>
    <p:extLst>
      <p:ext uri="{BB962C8B-B14F-4D97-AF65-F5344CB8AC3E}">
        <p14:creationId xmlns:p14="http://schemas.microsoft.com/office/powerpoint/2010/main" val="7697045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2DAA862-14C3-D30C-DCF3-AE177EC3D10A}"/>
              </a:ext>
            </a:extLst>
          </p:cNvPr>
          <p:cNvPicPr>
            <a:picLocks noChangeAspect="1"/>
          </p:cNvPicPr>
          <p:nvPr/>
        </p:nvPicPr>
        <p:blipFill>
          <a:blip r:embed="rId2"/>
          <a:stretch>
            <a:fillRect/>
          </a:stretch>
        </p:blipFill>
        <p:spPr>
          <a:xfrm>
            <a:off x="430585" y="1370759"/>
            <a:ext cx="6848475" cy="4295775"/>
          </a:xfrm>
          <a:prstGeom prst="rect">
            <a:avLst/>
          </a:prstGeom>
        </p:spPr>
      </p:pic>
      <p:pic>
        <p:nvPicPr>
          <p:cNvPr id="5" name="Imagen 4">
            <a:extLst>
              <a:ext uri="{FF2B5EF4-FFF2-40B4-BE49-F238E27FC236}">
                <a16:creationId xmlns:a16="http://schemas.microsoft.com/office/drawing/2014/main" id="{32664167-9BC4-B68D-2A43-2FCC35DF5411}"/>
              </a:ext>
            </a:extLst>
          </p:cNvPr>
          <p:cNvPicPr>
            <a:picLocks noChangeAspect="1"/>
          </p:cNvPicPr>
          <p:nvPr/>
        </p:nvPicPr>
        <p:blipFill>
          <a:blip r:embed="rId3"/>
          <a:stretch>
            <a:fillRect/>
          </a:stretch>
        </p:blipFill>
        <p:spPr>
          <a:xfrm>
            <a:off x="9596717" y="1490942"/>
            <a:ext cx="2286000" cy="3105150"/>
          </a:xfrm>
          <a:prstGeom prst="rect">
            <a:avLst/>
          </a:prstGeom>
        </p:spPr>
      </p:pic>
      <p:cxnSp>
        <p:nvCxnSpPr>
          <p:cNvPr id="7" name="Conector recto de flecha 6">
            <a:extLst>
              <a:ext uri="{FF2B5EF4-FFF2-40B4-BE49-F238E27FC236}">
                <a16:creationId xmlns:a16="http://schemas.microsoft.com/office/drawing/2014/main" id="{DB9F24DF-7D2D-5FAF-B3F8-CEDD2129FFB1}"/>
              </a:ext>
            </a:extLst>
          </p:cNvPr>
          <p:cNvCxnSpPr/>
          <p:nvPr/>
        </p:nvCxnSpPr>
        <p:spPr>
          <a:xfrm flipV="1">
            <a:off x="5163671" y="3043517"/>
            <a:ext cx="4733364" cy="13312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423AC2F5-F1F2-FA26-161F-E764FC73D6B7}"/>
              </a:ext>
            </a:extLst>
          </p:cNvPr>
          <p:cNvSpPr txBox="1"/>
          <p:nvPr/>
        </p:nvSpPr>
        <p:spPr>
          <a:xfrm>
            <a:off x="430585" y="295835"/>
            <a:ext cx="11452132" cy="646331"/>
          </a:xfrm>
          <a:prstGeom prst="rect">
            <a:avLst/>
          </a:prstGeom>
          <a:noFill/>
        </p:spPr>
        <p:txBody>
          <a:bodyPr wrap="square" rtlCol="0">
            <a:spAutoFit/>
          </a:bodyPr>
          <a:lstStyle/>
          <a:p>
            <a:pPr algn="just"/>
            <a:r>
              <a:rPr lang="es-DO" b="1" dirty="0"/>
              <a:t>Aquí con este codigo asincrónico navegamos hacia donde necesitamos, en este caso con el boton y su evento, le decimos hacia donde ir que es HTML.</a:t>
            </a:r>
          </a:p>
        </p:txBody>
      </p:sp>
    </p:spTree>
    <p:extLst>
      <p:ext uri="{BB962C8B-B14F-4D97-AF65-F5344CB8AC3E}">
        <p14:creationId xmlns:p14="http://schemas.microsoft.com/office/powerpoint/2010/main" val="41604218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4823F04-AFC0-7535-10C9-60F22BD6B3B3}"/>
              </a:ext>
            </a:extLst>
          </p:cNvPr>
          <p:cNvPicPr>
            <a:picLocks noChangeAspect="1"/>
          </p:cNvPicPr>
          <p:nvPr/>
        </p:nvPicPr>
        <p:blipFill>
          <a:blip r:embed="rId2"/>
          <a:stretch>
            <a:fillRect/>
          </a:stretch>
        </p:blipFill>
        <p:spPr>
          <a:xfrm>
            <a:off x="4575361" y="1287835"/>
            <a:ext cx="7134225" cy="4981575"/>
          </a:xfrm>
          <a:prstGeom prst="rect">
            <a:avLst/>
          </a:prstGeom>
        </p:spPr>
      </p:pic>
      <p:pic>
        <p:nvPicPr>
          <p:cNvPr id="5" name="Imagen 4">
            <a:extLst>
              <a:ext uri="{FF2B5EF4-FFF2-40B4-BE49-F238E27FC236}">
                <a16:creationId xmlns:a16="http://schemas.microsoft.com/office/drawing/2014/main" id="{302C8EA8-F39F-06C8-94AB-637117FF6C14}"/>
              </a:ext>
            </a:extLst>
          </p:cNvPr>
          <p:cNvPicPr>
            <a:picLocks noChangeAspect="1"/>
          </p:cNvPicPr>
          <p:nvPr/>
        </p:nvPicPr>
        <p:blipFill>
          <a:blip r:embed="rId3"/>
          <a:stretch>
            <a:fillRect/>
          </a:stretch>
        </p:blipFill>
        <p:spPr>
          <a:xfrm>
            <a:off x="482414" y="1396252"/>
            <a:ext cx="2190750" cy="2971800"/>
          </a:xfrm>
          <a:prstGeom prst="rect">
            <a:avLst/>
          </a:prstGeom>
        </p:spPr>
      </p:pic>
      <p:cxnSp>
        <p:nvCxnSpPr>
          <p:cNvPr id="7" name="Conector recto de flecha 6">
            <a:extLst>
              <a:ext uri="{FF2B5EF4-FFF2-40B4-BE49-F238E27FC236}">
                <a16:creationId xmlns:a16="http://schemas.microsoft.com/office/drawing/2014/main" id="{7CEA1066-E749-61C4-325C-B4CFFCC315F2}"/>
              </a:ext>
            </a:extLst>
          </p:cNvPr>
          <p:cNvCxnSpPr/>
          <p:nvPr/>
        </p:nvCxnSpPr>
        <p:spPr>
          <a:xfrm>
            <a:off x="1963271" y="3316941"/>
            <a:ext cx="4222376" cy="57374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E0177DFE-871A-5D2C-3FBA-2C0F46965A7C}"/>
              </a:ext>
            </a:extLst>
          </p:cNvPr>
          <p:cNvSpPr txBox="1"/>
          <p:nvPr/>
        </p:nvSpPr>
        <p:spPr>
          <a:xfrm>
            <a:off x="198903" y="145643"/>
            <a:ext cx="11903449" cy="923330"/>
          </a:xfrm>
          <a:prstGeom prst="rect">
            <a:avLst/>
          </a:prstGeom>
          <a:noFill/>
        </p:spPr>
        <p:txBody>
          <a:bodyPr wrap="square" rtlCol="0">
            <a:spAutoFit/>
          </a:bodyPr>
          <a:lstStyle/>
          <a:p>
            <a:r>
              <a:rPr lang="es-DO" dirty="0"/>
              <a:t>Aquí ahora una vez hemos indicado que esta seria pagina objetivo donde llegaría el boton del evento, entonces hacemos uso de otro control que es el (WebView), el cual nos permite mostrar dentro de nuestra aplicación un negador sin salir de la aplicación, es decir usa nuestra pagina de contenido para mostrar el contenido que le pasamos por una URL.</a:t>
            </a:r>
          </a:p>
        </p:txBody>
      </p:sp>
    </p:spTree>
    <p:extLst>
      <p:ext uri="{BB962C8B-B14F-4D97-AF65-F5344CB8AC3E}">
        <p14:creationId xmlns:p14="http://schemas.microsoft.com/office/powerpoint/2010/main" val="18481854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092A602-BD70-E581-9EDA-8ED1A609573E}"/>
              </a:ext>
            </a:extLst>
          </p:cNvPr>
          <p:cNvPicPr>
            <a:picLocks noChangeAspect="1"/>
          </p:cNvPicPr>
          <p:nvPr/>
        </p:nvPicPr>
        <p:blipFill>
          <a:blip r:embed="rId2"/>
          <a:stretch>
            <a:fillRect/>
          </a:stretch>
        </p:blipFill>
        <p:spPr>
          <a:xfrm>
            <a:off x="3809394" y="0"/>
            <a:ext cx="2780270" cy="6858000"/>
          </a:xfrm>
          <a:prstGeom prst="rect">
            <a:avLst/>
          </a:prstGeom>
        </p:spPr>
      </p:pic>
      <p:pic>
        <p:nvPicPr>
          <p:cNvPr id="5" name="Imagen 4">
            <a:extLst>
              <a:ext uri="{FF2B5EF4-FFF2-40B4-BE49-F238E27FC236}">
                <a16:creationId xmlns:a16="http://schemas.microsoft.com/office/drawing/2014/main" id="{CF879FE9-7786-7AF2-367E-C7DEF798FE30}"/>
              </a:ext>
            </a:extLst>
          </p:cNvPr>
          <p:cNvPicPr>
            <a:picLocks noChangeAspect="1"/>
          </p:cNvPicPr>
          <p:nvPr/>
        </p:nvPicPr>
        <p:blipFill>
          <a:blip r:embed="rId3"/>
          <a:stretch>
            <a:fillRect/>
          </a:stretch>
        </p:blipFill>
        <p:spPr>
          <a:xfrm>
            <a:off x="6751749" y="0"/>
            <a:ext cx="2794338" cy="6858000"/>
          </a:xfrm>
          <a:prstGeom prst="rect">
            <a:avLst/>
          </a:prstGeom>
        </p:spPr>
      </p:pic>
      <p:sp>
        <p:nvSpPr>
          <p:cNvPr id="6" name="CuadroTexto 5">
            <a:extLst>
              <a:ext uri="{FF2B5EF4-FFF2-40B4-BE49-F238E27FC236}">
                <a16:creationId xmlns:a16="http://schemas.microsoft.com/office/drawing/2014/main" id="{292D528C-5554-C841-BFA4-EA20361289BD}"/>
              </a:ext>
            </a:extLst>
          </p:cNvPr>
          <p:cNvSpPr txBox="1"/>
          <p:nvPr/>
        </p:nvSpPr>
        <p:spPr>
          <a:xfrm>
            <a:off x="618564" y="458956"/>
            <a:ext cx="2689411" cy="5940088"/>
          </a:xfrm>
          <a:prstGeom prst="rect">
            <a:avLst/>
          </a:prstGeom>
          <a:noFill/>
        </p:spPr>
        <p:txBody>
          <a:bodyPr wrap="square" rtlCol="0">
            <a:spAutoFit/>
          </a:bodyPr>
          <a:lstStyle/>
          <a:p>
            <a:pPr algn="ctr"/>
            <a:r>
              <a:rPr lang="es-DO" sz="2000" dirty="0"/>
              <a:t>Aquí al precionar el Boton, veremos como navegamos a pagina siguiente que hemos creado (HTML), y alli nos muestra el contenido sin que será un nuevo negador y salgamos de nuestra aplicación, nos mantiene dentro de ella, a eso se le llama navegación interna por medio de un boton, o una imagen, luego mas adelante veremos los demas tipos de navegacion que existen y con los menús.</a:t>
            </a:r>
          </a:p>
        </p:txBody>
      </p:sp>
      <p:sp>
        <p:nvSpPr>
          <p:cNvPr id="7" name="CuadroTexto 6">
            <a:extLst>
              <a:ext uri="{FF2B5EF4-FFF2-40B4-BE49-F238E27FC236}">
                <a16:creationId xmlns:a16="http://schemas.microsoft.com/office/drawing/2014/main" id="{5CFE542B-046D-2CC0-C75C-A9136FC981AB}"/>
              </a:ext>
            </a:extLst>
          </p:cNvPr>
          <p:cNvSpPr txBox="1"/>
          <p:nvPr/>
        </p:nvSpPr>
        <p:spPr>
          <a:xfrm>
            <a:off x="9654988" y="1398494"/>
            <a:ext cx="2303930" cy="2862322"/>
          </a:xfrm>
          <a:prstGeom prst="rect">
            <a:avLst/>
          </a:prstGeom>
          <a:noFill/>
        </p:spPr>
        <p:txBody>
          <a:bodyPr wrap="square" rtlCol="0">
            <a:spAutoFit/>
          </a:bodyPr>
          <a:lstStyle/>
          <a:p>
            <a:pPr algn="ctr"/>
            <a:r>
              <a:rPr lang="es-DO" sz="2000" b="1" dirty="0"/>
              <a:t>Ahora lo que tienes que hacer es replicar esto en cada boton, creando claro las paginas de navegación de cada uno y su respectivo contenido.</a:t>
            </a:r>
          </a:p>
        </p:txBody>
      </p:sp>
    </p:spTree>
    <p:extLst>
      <p:ext uri="{BB962C8B-B14F-4D97-AF65-F5344CB8AC3E}">
        <p14:creationId xmlns:p14="http://schemas.microsoft.com/office/powerpoint/2010/main" val="12347913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Vocab-¿A quién le toca? Whose turn is it?. ¿A quién le toca? - ppt ...">
            <a:extLst>
              <a:ext uri="{FF2B5EF4-FFF2-40B4-BE49-F238E27FC236}">
                <a16:creationId xmlns:a16="http://schemas.microsoft.com/office/drawing/2014/main" id="{AE1644F0-FC8C-4302-A6DE-FFE482A2AF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263" t="5071" r="18380" b="8544"/>
          <a:stretch/>
        </p:blipFill>
        <p:spPr bwMode="auto">
          <a:xfrm>
            <a:off x="3199326" y="421778"/>
            <a:ext cx="5793347" cy="5924281"/>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46B01FA2-E6E3-4CC7-930D-DE5AEDF7102C}"/>
              </a:ext>
            </a:extLst>
          </p:cNvPr>
          <p:cNvSpPr txBox="1"/>
          <p:nvPr/>
        </p:nvSpPr>
        <p:spPr>
          <a:xfrm>
            <a:off x="362309" y="1821744"/>
            <a:ext cx="3251200" cy="4524315"/>
          </a:xfrm>
          <a:prstGeom prst="rect">
            <a:avLst/>
          </a:prstGeom>
          <a:noFill/>
        </p:spPr>
        <p:txBody>
          <a:bodyPr wrap="square" rtlCol="0">
            <a:spAutoFit/>
          </a:bodyPr>
          <a:lstStyle/>
          <a:p>
            <a:pPr algn="ctr"/>
            <a:r>
              <a:rPr lang="en-US" sz="3200" b="1" dirty="0">
                <a:solidFill>
                  <a:srgbClr val="000000"/>
                </a:solidFill>
              </a:rPr>
              <a:t>Hacer aplicacion, con un tema que elijas, sea una tienda o un articulos, una red social, o un portal de peliculas, tu decides, pero no el mismo.</a:t>
            </a:r>
            <a:endParaRPr lang="es-ES" sz="3200" b="1" dirty="0">
              <a:solidFill>
                <a:srgbClr val="000000"/>
              </a:solidFill>
            </a:endParaRPr>
          </a:p>
        </p:txBody>
      </p:sp>
      <p:sp>
        <p:nvSpPr>
          <p:cNvPr id="6" name="CuadroTexto 1">
            <a:extLst>
              <a:ext uri="{FF2B5EF4-FFF2-40B4-BE49-F238E27FC236}">
                <a16:creationId xmlns:a16="http://schemas.microsoft.com/office/drawing/2014/main" id="{7D66BD0F-DCA8-4E37-8E34-BB2EE35EBC8E}"/>
              </a:ext>
            </a:extLst>
          </p:cNvPr>
          <p:cNvSpPr txBox="1"/>
          <p:nvPr/>
        </p:nvSpPr>
        <p:spPr>
          <a:xfrm>
            <a:off x="8443230" y="1136875"/>
            <a:ext cx="3637472" cy="5509200"/>
          </a:xfrm>
          <a:prstGeom prst="rect">
            <a:avLst/>
          </a:prstGeom>
          <a:noFill/>
        </p:spPr>
        <p:txBody>
          <a:bodyPr wrap="square" rtlCol="0">
            <a:spAutoFit/>
          </a:bodyPr>
          <a:lstStyle/>
          <a:p>
            <a:pPr algn="ctr"/>
            <a:r>
              <a:rPr lang="en-US" sz="3200" b="1" dirty="0">
                <a:solidFill>
                  <a:srgbClr val="000000"/>
                </a:solidFill>
              </a:rPr>
              <a:t>Creando una Intefaz, con los colores alusivos al tema elegido, usando .xaml, y c#, y el evento del boton para que navegamos al portal de dicho app internamente con el WebView.</a:t>
            </a:r>
            <a:endParaRPr lang="es-ES" sz="3200" b="1" dirty="0">
              <a:solidFill>
                <a:srgbClr val="000000"/>
              </a:solidFill>
            </a:endParaRPr>
          </a:p>
        </p:txBody>
      </p:sp>
    </p:spTree>
    <p:extLst>
      <p:ext uri="{BB962C8B-B14F-4D97-AF65-F5344CB8AC3E}">
        <p14:creationId xmlns:p14="http://schemas.microsoft.com/office/powerpoint/2010/main" val="15773258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7" name="Picture 4"/>
          <p:cNvPicPr/>
          <p:nvPr/>
        </p:nvPicPr>
        <p:blipFill>
          <a:blip r:embed="rId2"/>
          <a:stretch/>
        </p:blipFill>
        <p:spPr>
          <a:xfrm>
            <a:off x="689040" y="1312200"/>
            <a:ext cx="11052000" cy="3673080"/>
          </a:xfrm>
          <a:prstGeom prst="rect">
            <a:avLst/>
          </a:prstGeom>
          <a:ln>
            <a:noFill/>
          </a:ln>
        </p:spPr>
      </p:pic>
    </p:spTree>
    <p:extLst>
      <p:ext uri="{BB962C8B-B14F-4D97-AF65-F5344CB8AC3E}">
        <p14:creationId xmlns:p14="http://schemas.microsoft.com/office/powerpoint/2010/main" val="1351698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B5E73498-9E04-449D-9BEB-F323ACA88D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173" y="2212970"/>
            <a:ext cx="11742234" cy="326428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123C71E4-B282-4400-8FB0-55B02BB89047}"/>
              </a:ext>
            </a:extLst>
          </p:cNvPr>
          <p:cNvSpPr txBox="1"/>
          <p:nvPr/>
        </p:nvSpPr>
        <p:spPr>
          <a:xfrm>
            <a:off x="213173" y="1122216"/>
            <a:ext cx="11624151" cy="830997"/>
          </a:xfrm>
          <a:prstGeom prst="rect">
            <a:avLst/>
          </a:prstGeom>
          <a:noFill/>
        </p:spPr>
        <p:txBody>
          <a:bodyPr wrap="square">
            <a:spAutoFit/>
          </a:bodyPr>
          <a:lstStyle/>
          <a:p>
            <a:pPr algn="ctr"/>
            <a:r>
              <a:rPr lang="es-ES" sz="2400" b="1" dirty="0"/>
              <a:t>Son plantillas que representan las distintas pantallas de una aplicación, cada una con su propio contenido y funcionalidad.</a:t>
            </a:r>
            <a:endParaRPr lang="es-DO" sz="2400" b="1" dirty="0"/>
          </a:p>
        </p:txBody>
      </p:sp>
      <p:sp>
        <p:nvSpPr>
          <p:cNvPr id="5" name="CuadroTexto 4">
            <a:extLst>
              <a:ext uri="{FF2B5EF4-FFF2-40B4-BE49-F238E27FC236}">
                <a16:creationId xmlns:a16="http://schemas.microsoft.com/office/drawing/2014/main" id="{F737D746-D604-4429-9062-3B75A9B11F09}"/>
              </a:ext>
            </a:extLst>
          </p:cNvPr>
          <p:cNvSpPr txBox="1"/>
          <p:nvPr/>
        </p:nvSpPr>
        <p:spPr>
          <a:xfrm>
            <a:off x="1720734" y="232756"/>
            <a:ext cx="8936182" cy="646331"/>
          </a:xfrm>
          <a:prstGeom prst="rect">
            <a:avLst/>
          </a:prstGeom>
          <a:noFill/>
        </p:spPr>
        <p:txBody>
          <a:bodyPr wrap="square" rtlCol="0">
            <a:spAutoFit/>
          </a:bodyPr>
          <a:lstStyle/>
          <a:p>
            <a:pPr algn="ctr"/>
            <a:r>
              <a:rPr lang="es-ES" sz="3600" b="1" dirty="0"/>
              <a:t>Las Paginas en </a:t>
            </a:r>
            <a:r>
              <a:rPr lang="es-ES" sz="3600" b="1" dirty="0">
                <a:solidFill>
                  <a:srgbClr val="00B0F0"/>
                </a:solidFill>
              </a:rPr>
              <a:t>Xamarin</a:t>
            </a:r>
            <a:r>
              <a:rPr lang="es-ES" sz="3600" b="1" dirty="0"/>
              <a:t> y </a:t>
            </a:r>
            <a:r>
              <a:rPr lang="es-ES" sz="3600" b="1" dirty="0">
                <a:solidFill>
                  <a:srgbClr val="CC00FF"/>
                </a:solidFill>
              </a:rPr>
              <a:t>Maui </a:t>
            </a:r>
            <a:endParaRPr lang="es-DO" sz="3600" b="1" dirty="0">
              <a:solidFill>
                <a:srgbClr val="CC00FF"/>
              </a:solidFill>
            </a:endParaRPr>
          </a:p>
        </p:txBody>
      </p:sp>
      <p:sp>
        <p:nvSpPr>
          <p:cNvPr id="3" name="CuadroTexto 2">
            <a:extLst>
              <a:ext uri="{FF2B5EF4-FFF2-40B4-BE49-F238E27FC236}">
                <a16:creationId xmlns:a16="http://schemas.microsoft.com/office/drawing/2014/main" id="{36885327-A498-4C52-8AFE-5BD593BA40C6}"/>
              </a:ext>
            </a:extLst>
          </p:cNvPr>
          <p:cNvSpPr txBox="1"/>
          <p:nvPr/>
        </p:nvSpPr>
        <p:spPr>
          <a:xfrm>
            <a:off x="3183774" y="6225134"/>
            <a:ext cx="6010102" cy="400110"/>
          </a:xfrm>
          <a:prstGeom prst="rect">
            <a:avLst/>
          </a:prstGeom>
          <a:noFill/>
        </p:spPr>
        <p:txBody>
          <a:bodyPr wrap="square" rtlCol="0">
            <a:spAutoFit/>
          </a:bodyPr>
          <a:lstStyle/>
          <a:p>
            <a:pPr algn="ctr"/>
            <a:r>
              <a:rPr lang="en-US" sz="2000" b="1" dirty="0"/>
              <a:t>Plantillas Fuente Internet.</a:t>
            </a:r>
            <a:endParaRPr lang="es-DO" sz="2000" b="1" dirty="0"/>
          </a:p>
        </p:txBody>
      </p:sp>
    </p:spTree>
    <p:extLst>
      <p:ext uri="{BB962C8B-B14F-4D97-AF65-F5344CB8AC3E}">
        <p14:creationId xmlns:p14="http://schemas.microsoft.com/office/powerpoint/2010/main" val="2090850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Xamarinの共有プロジェクトでXamarin.Forms 3.0を使う - はつねの日記">
            <a:extLst>
              <a:ext uri="{FF2B5EF4-FFF2-40B4-BE49-F238E27FC236}">
                <a16:creationId xmlns:a16="http://schemas.microsoft.com/office/drawing/2014/main" id="{799C170F-87FB-49CB-AD19-DE020AA662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5425" y="1049014"/>
            <a:ext cx="7922030" cy="5214562"/>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22AE844A-005E-4A0A-AE28-403F2239E8F6}"/>
              </a:ext>
            </a:extLst>
          </p:cNvPr>
          <p:cNvSpPr txBox="1"/>
          <p:nvPr/>
        </p:nvSpPr>
        <p:spPr>
          <a:xfrm>
            <a:off x="2510444" y="149629"/>
            <a:ext cx="7390014" cy="646331"/>
          </a:xfrm>
          <a:prstGeom prst="rect">
            <a:avLst/>
          </a:prstGeom>
          <a:noFill/>
        </p:spPr>
        <p:txBody>
          <a:bodyPr wrap="square" rtlCol="0">
            <a:spAutoFit/>
          </a:bodyPr>
          <a:lstStyle/>
          <a:p>
            <a:pPr algn="ctr"/>
            <a:r>
              <a:rPr lang="es-ES" sz="3600" b="1" dirty="0"/>
              <a:t>Los Layouts  En </a:t>
            </a:r>
            <a:r>
              <a:rPr lang="es-ES" sz="3600" b="1" dirty="0">
                <a:solidFill>
                  <a:srgbClr val="00B0F0"/>
                </a:solidFill>
              </a:rPr>
              <a:t>Xamarin</a:t>
            </a:r>
            <a:r>
              <a:rPr lang="es-ES" sz="3600" b="1" dirty="0"/>
              <a:t> y </a:t>
            </a:r>
            <a:r>
              <a:rPr lang="es-ES" sz="3600" b="1" dirty="0">
                <a:solidFill>
                  <a:srgbClr val="CC00FF"/>
                </a:solidFill>
              </a:rPr>
              <a:t>Maui</a:t>
            </a:r>
            <a:endParaRPr lang="es-DO" sz="3600" b="1" dirty="0"/>
          </a:p>
        </p:txBody>
      </p:sp>
      <p:sp>
        <p:nvSpPr>
          <p:cNvPr id="12" name="CuadroTexto 11">
            <a:extLst>
              <a:ext uri="{FF2B5EF4-FFF2-40B4-BE49-F238E27FC236}">
                <a16:creationId xmlns:a16="http://schemas.microsoft.com/office/drawing/2014/main" id="{8CD3820B-4B07-4DC6-82E4-E4CEF80CD5A0}"/>
              </a:ext>
            </a:extLst>
          </p:cNvPr>
          <p:cNvSpPr txBox="1"/>
          <p:nvPr/>
        </p:nvSpPr>
        <p:spPr>
          <a:xfrm>
            <a:off x="316144" y="687345"/>
            <a:ext cx="11403819" cy="400110"/>
          </a:xfrm>
          <a:prstGeom prst="rect">
            <a:avLst/>
          </a:prstGeom>
          <a:noFill/>
        </p:spPr>
        <p:txBody>
          <a:bodyPr wrap="square">
            <a:spAutoFit/>
          </a:bodyPr>
          <a:lstStyle/>
          <a:p>
            <a:pPr algn="ctr"/>
            <a:r>
              <a:rPr lang="es-ES" sz="2000" b="1" dirty="0"/>
              <a:t>Son contenedores que organizan y gestionan cómo se disponen los controles dentro de una página.</a:t>
            </a:r>
            <a:endParaRPr lang="es-DO" sz="2000" b="1" dirty="0"/>
          </a:p>
        </p:txBody>
      </p:sp>
      <p:sp>
        <p:nvSpPr>
          <p:cNvPr id="5" name="CuadroTexto 4">
            <a:extLst>
              <a:ext uri="{FF2B5EF4-FFF2-40B4-BE49-F238E27FC236}">
                <a16:creationId xmlns:a16="http://schemas.microsoft.com/office/drawing/2014/main" id="{40B2686E-2E55-4F3A-840F-DF855F033732}"/>
              </a:ext>
            </a:extLst>
          </p:cNvPr>
          <p:cNvSpPr txBox="1"/>
          <p:nvPr/>
        </p:nvSpPr>
        <p:spPr>
          <a:xfrm>
            <a:off x="3013002" y="6349826"/>
            <a:ext cx="6010102" cy="400110"/>
          </a:xfrm>
          <a:prstGeom prst="rect">
            <a:avLst/>
          </a:prstGeom>
          <a:noFill/>
        </p:spPr>
        <p:txBody>
          <a:bodyPr wrap="square" rtlCol="0">
            <a:spAutoFit/>
          </a:bodyPr>
          <a:lstStyle/>
          <a:p>
            <a:pPr algn="ctr"/>
            <a:r>
              <a:rPr lang="en-US" sz="2000" b="1" dirty="0"/>
              <a:t>Plantillas Fuente Internet.</a:t>
            </a:r>
            <a:endParaRPr lang="es-DO" sz="2000" b="1" dirty="0"/>
          </a:p>
        </p:txBody>
      </p:sp>
    </p:spTree>
    <p:extLst>
      <p:ext uri="{BB962C8B-B14F-4D97-AF65-F5344CB8AC3E}">
        <p14:creationId xmlns:p14="http://schemas.microsoft.com/office/powerpoint/2010/main" val="1846480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000327" y="279268"/>
            <a:ext cx="8191345" cy="584775"/>
          </a:xfrm>
          <a:prstGeom prst="rect">
            <a:avLst/>
          </a:prstGeom>
        </p:spPr>
        <p:txBody>
          <a:bodyPr wrap="none">
            <a:spAutoFit/>
          </a:bodyPr>
          <a:lstStyle/>
          <a:p>
            <a:r>
              <a:rPr lang="es-ES" sz="3200" b="1" i="0" dirty="0">
                <a:solidFill>
                  <a:srgbClr val="273B47"/>
                </a:solidFill>
                <a:effectLst/>
                <a:latin typeface="cooper_hewittmedium"/>
              </a:rPr>
              <a:t>Controles comunes dentro de Xamarin</a:t>
            </a:r>
          </a:p>
        </p:txBody>
      </p:sp>
      <p:sp>
        <p:nvSpPr>
          <p:cNvPr id="5" name="Rectángulo 4"/>
          <p:cNvSpPr/>
          <p:nvPr/>
        </p:nvSpPr>
        <p:spPr>
          <a:xfrm>
            <a:off x="560174" y="2454527"/>
            <a:ext cx="11236410" cy="1815882"/>
          </a:xfrm>
          <a:prstGeom prst="rect">
            <a:avLst/>
          </a:prstGeom>
        </p:spPr>
        <p:txBody>
          <a:bodyPr wrap="square">
            <a:spAutoFit/>
          </a:bodyPr>
          <a:lstStyle/>
          <a:p>
            <a:pPr algn="just"/>
            <a:r>
              <a:rPr lang="es-ES" sz="2800" b="0" i="0" dirty="0">
                <a:solidFill>
                  <a:srgbClr val="273B47"/>
                </a:solidFill>
                <a:effectLst/>
                <a:latin typeface="Lato"/>
              </a:rPr>
              <a:t>La siguiente tabla muestra en orden alfabético los controles disponibles en Xamarin.Forms, junto con su Renderer responsable en decidir ultimadamente qué se mostrará en pantalla en cada plataforma concreta.</a:t>
            </a:r>
          </a:p>
        </p:txBody>
      </p:sp>
      <p:pic>
        <p:nvPicPr>
          <p:cNvPr id="1026" name="Picture 2" descr="La leyenda de Xamarin… - Resuelve"/>
          <p:cNvPicPr>
            <a:picLocks noChangeAspect="1" noChangeArrowheads="1"/>
          </p:cNvPicPr>
          <p:nvPr/>
        </p:nvPicPr>
        <p:blipFill rotWithShape="1">
          <a:blip r:embed="rId2">
            <a:extLst>
              <a:ext uri="{28A0092B-C50C-407E-A947-70E740481C1C}">
                <a14:useLocalDpi xmlns:a14="http://schemas.microsoft.com/office/drawing/2010/main" val="0"/>
              </a:ext>
            </a:extLst>
          </a:blip>
          <a:srcRect t="18523" b="14552"/>
          <a:stretch/>
        </p:blipFill>
        <p:spPr bwMode="auto">
          <a:xfrm>
            <a:off x="4274460" y="1114646"/>
            <a:ext cx="3477345" cy="977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4485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D3A0CED-6D91-FFEF-886F-ED48DC2958B1}"/>
              </a:ext>
            </a:extLst>
          </p:cNvPr>
          <p:cNvPicPr>
            <a:picLocks noChangeAspect="1"/>
          </p:cNvPicPr>
          <p:nvPr/>
        </p:nvPicPr>
        <p:blipFill rotWithShape="1">
          <a:blip r:embed="rId2"/>
          <a:srcRect l="2081" t="1770" r="2261" b="4330"/>
          <a:stretch/>
        </p:blipFill>
        <p:spPr>
          <a:xfrm>
            <a:off x="178676" y="805566"/>
            <a:ext cx="11109436" cy="5917324"/>
          </a:xfrm>
          <a:prstGeom prst="rect">
            <a:avLst/>
          </a:prstGeom>
        </p:spPr>
      </p:pic>
      <p:sp>
        <p:nvSpPr>
          <p:cNvPr id="4" name="CuadroTexto 3">
            <a:extLst>
              <a:ext uri="{FF2B5EF4-FFF2-40B4-BE49-F238E27FC236}">
                <a16:creationId xmlns:a16="http://schemas.microsoft.com/office/drawing/2014/main" id="{0BB2889C-36BA-4C6F-B215-76BD4546D9E0}"/>
              </a:ext>
            </a:extLst>
          </p:cNvPr>
          <p:cNvSpPr txBox="1"/>
          <p:nvPr/>
        </p:nvSpPr>
        <p:spPr>
          <a:xfrm>
            <a:off x="2743200" y="205402"/>
            <a:ext cx="9270124" cy="1200329"/>
          </a:xfrm>
          <a:prstGeom prst="rect">
            <a:avLst/>
          </a:prstGeom>
          <a:noFill/>
        </p:spPr>
        <p:txBody>
          <a:bodyPr wrap="square">
            <a:spAutoFit/>
          </a:bodyPr>
          <a:lstStyle/>
          <a:p>
            <a:pPr algn="just"/>
            <a:r>
              <a:rPr lang="es-ES" dirty="0"/>
              <a:t>Los Controles en Xamarin y MAUI son elementos de la interfaz de usuario (UI) que permiten interactuar con la aplicación, como botones, etiquetas, campos de texto, listas, entre otros. Cada control tiene una funcionalidad específica, como mostrar datos, recibir entradas del usuario o ejecutar acciones.</a:t>
            </a:r>
            <a:endParaRPr lang="es-DO" dirty="0"/>
          </a:p>
        </p:txBody>
      </p:sp>
    </p:spTree>
    <p:extLst>
      <p:ext uri="{BB962C8B-B14F-4D97-AF65-F5344CB8AC3E}">
        <p14:creationId xmlns:p14="http://schemas.microsoft.com/office/powerpoint/2010/main" val="2593008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Xamarin.Forms Diseños - Xamarin | Microsoft Docs">
            <a:extLst>
              <a:ext uri="{FF2B5EF4-FFF2-40B4-BE49-F238E27FC236}">
                <a16:creationId xmlns:a16="http://schemas.microsoft.com/office/drawing/2014/main" id="{C0EE905C-1406-48E3-BF7C-5B86932785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232" y="90045"/>
            <a:ext cx="10145167" cy="66779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81AE258-A652-4AE0-A2E8-4967FB811F57}"/>
              </a:ext>
            </a:extLst>
          </p:cNvPr>
          <p:cNvSpPr/>
          <p:nvPr/>
        </p:nvSpPr>
        <p:spPr>
          <a:xfrm>
            <a:off x="1413162" y="3547457"/>
            <a:ext cx="1740131" cy="3102043"/>
          </a:xfrm>
          <a:prstGeom prst="rect">
            <a:avLst/>
          </a:prstGeom>
          <a:noFill/>
          <a:ln w="38100">
            <a:solidFill>
              <a:srgbClr val="FF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 name="Rectangle 4">
            <a:extLst>
              <a:ext uri="{FF2B5EF4-FFF2-40B4-BE49-F238E27FC236}">
                <a16:creationId xmlns:a16="http://schemas.microsoft.com/office/drawing/2014/main" id="{E72D2BCE-4891-4F40-98E0-E8BDD5D898ED}"/>
              </a:ext>
            </a:extLst>
          </p:cNvPr>
          <p:cNvSpPr/>
          <p:nvPr/>
        </p:nvSpPr>
        <p:spPr>
          <a:xfrm>
            <a:off x="7445839" y="208500"/>
            <a:ext cx="1806226" cy="3102043"/>
          </a:xfrm>
          <a:prstGeom prst="rect">
            <a:avLst/>
          </a:prstGeom>
          <a:noFill/>
          <a:ln w="38100">
            <a:solidFill>
              <a:srgbClr val="FF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cxnSp>
        <p:nvCxnSpPr>
          <p:cNvPr id="6" name="Straight Arrow Connector 5">
            <a:extLst>
              <a:ext uri="{FF2B5EF4-FFF2-40B4-BE49-F238E27FC236}">
                <a16:creationId xmlns:a16="http://schemas.microsoft.com/office/drawing/2014/main" id="{737B0F45-CECD-47EE-8C32-1560C219D167}"/>
              </a:ext>
            </a:extLst>
          </p:cNvPr>
          <p:cNvCxnSpPr/>
          <p:nvPr/>
        </p:nvCxnSpPr>
        <p:spPr>
          <a:xfrm>
            <a:off x="2963283" y="3665914"/>
            <a:ext cx="4370132" cy="193132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8DA557E-5C0F-4C19-A875-C08DF25986A3}"/>
              </a:ext>
            </a:extLst>
          </p:cNvPr>
          <p:cNvCxnSpPr>
            <a:cxnSpLocks/>
          </p:cNvCxnSpPr>
          <p:nvPr/>
        </p:nvCxnSpPr>
        <p:spPr>
          <a:xfrm flipV="1">
            <a:off x="2851882" y="2610197"/>
            <a:ext cx="4525867" cy="10557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4">
            <a:extLst>
              <a:ext uri="{FF2B5EF4-FFF2-40B4-BE49-F238E27FC236}">
                <a16:creationId xmlns:a16="http://schemas.microsoft.com/office/drawing/2014/main" id="{E72D2BCE-4891-4F40-98E0-E8BDD5D898ED}"/>
              </a:ext>
            </a:extLst>
          </p:cNvPr>
          <p:cNvSpPr/>
          <p:nvPr/>
        </p:nvSpPr>
        <p:spPr>
          <a:xfrm>
            <a:off x="7445840" y="3547457"/>
            <a:ext cx="1740131" cy="3102043"/>
          </a:xfrm>
          <a:prstGeom prst="rect">
            <a:avLst/>
          </a:prstGeom>
          <a:noFill/>
          <a:ln w="38100">
            <a:solidFill>
              <a:srgbClr val="FF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41788042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1472</TotalTime>
  <Words>5893</Words>
  <Application>Microsoft Office PowerPoint</Application>
  <PresentationFormat>Panorámica</PresentationFormat>
  <Paragraphs>506</Paragraphs>
  <Slides>46</Slides>
  <Notes>0</Notes>
  <HiddenSlides>0</HiddenSlides>
  <MMClips>0</MMClips>
  <ScaleCrop>false</ScaleCrop>
  <HeadingPairs>
    <vt:vector size="6" baseType="variant">
      <vt:variant>
        <vt:lpstr>Fuentes usadas</vt:lpstr>
      </vt:variant>
      <vt:variant>
        <vt:i4>15</vt:i4>
      </vt:variant>
      <vt:variant>
        <vt:lpstr>Tema</vt:lpstr>
      </vt:variant>
      <vt:variant>
        <vt:i4>1</vt:i4>
      </vt:variant>
      <vt:variant>
        <vt:lpstr>Títulos de diapositiva</vt:lpstr>
      </vt:variant>
      <vt:variant>
        <vt:i4>46</vt:i4>
      </vt:variant>
    </vt:vector>
  </HeadingPairs>
  <TitlesOfParts>
    <vt:vector size="62" baseType="lpstr">
      <vt:lpstr>72 Condensed</vt:lpstr>
      <vt:lpstr>Arial</vt:lpstr>
      <vt:lpstr>Calibri</vt:lpstr>
      <vt:lpstr>Calibri Light</vt:lpstr>
      <vt:lpstr>charter</vt:lpstr>
      <vt:lpstr>Consolas</vt:lpstr>
      <vt:lpstr>cooper_hewittmedium</vt:lpstr>
      <vt:lpstr>inherit</vt:lpstr>
      <vt:lpstr>Lato</vt:lpstr>
      <vt:lpstr>Montserrat</vt:lpstr>
      <vt:lpstr>Segoe UI</vt:lpstr>
      <vt:lpstr>sohne</vt:lpstr>
      <vt:lpstr>Söhne</vt:lpstr>
      <vt:lpstr>Times New Roman</vt:lpstr>
      <vt:lpstr>Wingdings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Juancito Pena Vizcaino</dc:creator>
  <cp:lastModifiedBy>Juancito Peña Vizcaino</cp:lastModifiedBy>
  <cp:revision>98</cp:revision>
  <dcterms:created xsi:type="dcterms:W3CDTF">2021-03-08T02:11:51Z</dcterms:created>
  <dcterms:modified xsi:type="dcterms:W3CDTF">2025-04-04T17:33:34Z</dcterms:modified>
</cp:coreProperties>
</file>